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7" r:id="rId6"/>
  </p:sldMasterIdLst>
  <p:notesMasterIdLst>
    <p:notesMasterId r:id="rId102"/>
  </p:notesMasterIdLst>
  <p:handoutMasterIdLst>
    <p:handoutMasterId r:id="rId103"/>
  </p:handoutMasterIdLst>
  <p:sldIdLst>
    <p:sldId id="362" r:id="rId7"/>
    <p:sldId id="320" r:id="rId8"/>
    <p:sldId id="330" r:id="rId9"/>
    <p:sldId id="308" r:id="rId10"/>
    <p:sldId id="359" r:id="rId11"/>
    <p:sldId id="470" r:id="rId12"/>
    <p:sldId id="409" r:id="rId13"/>
    <p:sldId id="408" r:id="rId14"/>
    <p:sldId id="431" r:id="rId15"/>
    <p:sldId id="432" r:id="rId16"/>
    <p:sldId id="465" r:id="rId17"/>
    <p:sldId id="397" r:id="rId18"/>
    <p:sldId id="474" r:id="rId19"/>
    <p:sldId id="398" r:id="rId20"/>
    <p:sldId id="467" r:id="rId21"/>
    <p:sldId id="419" r:id="rId22"/>
    <p:sldId id="420" r:id="rId23"/>
    <p:sldId id="471" r:id="rId24"/>
    <p:sldId id="437" r:id="rId25"/>
    <p:sldId id="435" r:id="rId26"/>
    <p:sldId id="422" r:id="rId27"/>
    <p:sldId id="438" r:id="rId28"/>
    <p:sldId id="428" r:id="rId29"/>
    <p:sldId id="484" r:id="rId30"/>
    <p:sldId id="427" r:id="rId31"/>
    <p:sldId id="472" r:id="rId32"/>
    <p:sldId id="461" r:id="rId33"/>
    <p:sldId id="341" r:id="rId34"/>
    <p:sldId id="342" r:id="rId35"/>
    <p:sldId id="414" r:id="rId36"/>
    <p:sldId id="415" r:id="rId37"/>
    <p:sldId id="456" r:id="rId38"/>
    <p:sldId id="343" r:id="rId39"/>
    <p:sldId id="344" r:id="rId40"/>
    <p:sldId id="457" r:id="rId41"/>
    <p:sldId id="345" r:id="rId42"/>
    <p:sldId id="458" r:id="rId43"/>
    <p:sldId id="346" r:id="rId44"/>
    <p:sldId id="460" r:id="rId45"/>
    <p:sldId id="481" r:id="rId46"/>
    <p:sldId id="475" r:id="rId47"/>
    <p:sldId id="488" r:id="rId48"/>
    <p:sldId id="459" r:id="rId49"/>
    <p:sldId id="485" r:id="rId50"/>
    <p:sldId id="486" r:id="rId51"/>
    <p:sldId id="487" r:id="rId52"/>
    <p:sldId id="489" r:id="rId53"/>
    <p:sldId id="490" r:id="rId54"/>
    <p:sldId id="491" r:id="rId55"/>
    <p:sldId id="492" r:id="rId56"/>
    <p:sldId id="473" r:id="rId57"/>
    <p:sldId id="439" r:id="rId58"/>
    <p:sldId id="441" r:id="rId59"/>
    <p:sldId id="442" r:id="rId60"/>
    <p:sldId id="443" r:id="rId61"/>
    <p:sldId id="503" r:id="rId62"/>
    <p:sldId id="426" r:id="rId63"/>
    <p:sldId id="444" r:id="rId64"/>
    <p:sldId id="466" r:id="rId65"/>
    <p:sldId id="493" r:id="rId66"/>
    <p:sldId id="446" r:id="rId67"/>
    <p:sldId id="447" r:id="rId68"/>
    <p:sldId id="477" r:id="rId69"/>
    <p:sldId id="448" r:id="rId70"/>
    <p:sldId id="494" r:id="rId71"/>
    <p:sldId id="478" r:id="rId72"/>
    <p:sldId id="495" r:id="rId73"/>
    <p:sldId id="479" r:id="rId74"/>
    <p:sldId id="449" r:id="rId75"/>
    <p:sldId id="451" r:id="rId76"/>
    <p:sldId id="469" r:id="rId77"/>
    <p:sldId id="480" r:id="rId78"/>
    <p:sldId id="440" r:id="rId79"/>
    <p:sldId id="393" r:id="rId80"/>
    <p:sldId id="496" r:id="rId81"/>
    <p:sldId id="452" r:id="rId82"/>
    <p:sldId id="453" r:id="rId83"/>
    <p:sldId id="462" r:id="rId84"/>
    <p:sldId id="497" r:id="rId85"/>
    <p:sldId id="498" r:id="rId86"/>
    <p:sldId id="463" r:id="rId87"/>
    <p:sldId id="361" r:id="rId88"/>
    <p:sldId id="499" r:id="rId89"/>
    <p:sldId id="405" r:id="rId90"/>
    <p:sldId id="399" r:id="rId91"/>
    <p:sldId id="502" r:id="rId92"/>
    <p:sldId id="400" r:id="rId93"/>
    <p:sldId id="401" r:id="rId94"/>
    <p:sldId id="402" r:id="rId95"/>
    <p:sldId id="403" r:id="rId96"/>
    <p:sldId id="434" r:id="rId97"/>
    <p:sldId id="396" r:id="rId98"/>
    <p:sldId id="371" r:id="rId99"/>
    <p:sldId id="372" r:id="rId100"/>
    <p:sldId id="373" r:id="rId10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Barclay - School Safeguarding Manager" initials="JB-SSM" lastIdx="1" clrIdx="0">
    <p:extLst>
      <p:ext uri="{19B8F6BF-5375-455C-9EA6-DF929625EA0E}">
        <p15:presenceInfo xmlns:p15="http://schemas.microsoft.com/office/powerpoint/2012/main" userId="S::Jo.Barclay@essex.gov.uk::4a6f2e24-405c-4716-a5ae-a9075bb06a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06E3A-4502-4318-8C4A-03CB98458673}" v="6" dt="2021-08-26T08:40:36.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70274" autoAdjust="0"/>
  </p:normalViewPr>
  <p:slideViewPr>
    <p:cSldViewPr>
      <p:cViewPr varScale="1">
        <p:scale>
          <a:sx n="51" d="100"/>
          <a:sy n="51" d="100"/>
        </p:scale>
        <p:origin x="1956" y="66"/>
      </p:cViewPr>
      <p:guideLst>
        <p:guide orient="horz" pos="2160"/>
        <p:guide pos="2880"/>
      </p:guideLst>
    </p:cSldViewPr>
  </p:slideViewPr>
  <p:outlineViewPr>
    <p:cViewPr>
      <p:scale>
        <a:sx n="33" d="100"/>
        <a:sy n="33" d="100"/>
      </p:scale>
      <p:origin x="0" y="-1053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heme" Target="theme/theme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handoutMaster" Target="handoutMasters/handoutMaster1.xml"/><Relationship Id="rId108"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microsoft.com/office/2015/10/relationships/revisionInfo" Target="revisionInfo.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BD45BA-F7EF-4E4A-BE58-EC44BDF07F96}" type="datetimeFigureOut">
              <a:rPr lang="en-GB" smtClean="0"/>
              <a:t>26/09/2021</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3F24D03-964E-4F0B-BD70-8936D2639D7E}" type="slidenum">
              <a:rPr lang="en-GB" smtClean="0"/>
              <a:t>‹#›</a:t>
            </a:fld>
            <a:endParaRPr lang="en-GB"/>
          </a:p>
        </p:txBody>
      </p:sp>
    </p:spTree>
    <p:extLst>
      <p:ext uri="{BB962C8B-B14F-4D97-AF65-F5344CB8AC3E}">
        <p14:creationId xmlns:p14="http://schemas.microsoft.com/office/powerpoint/2010/main" val="249508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4F29AB-0269-47AA-A879-4593E3013DDB}" type="datetimeFigureOut">
              <a:rPr lang="en-GB" smtClean="0"/>
              <a:t>26/09/2021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F8A2FE-DE86-4A33-AF36-D15B87A8CC57}" type="slidenum">
              <a:rPr lang="en-GB" smtClean="0"/>
              <a:t>‹#›</a:t>
            </a:fld>
            <a:endParaRPr lang="en-GB"/>
          </a:p>
        </p:txBody>
      </p:sp>
    </p:spTree>
    <p:extLst>
      <p:ext uri="{BB962C8B-B14F-4D97-AF65-F5344CB8AC3E}">
        <p14:creationId xmlns:p14="http://schemas.microsoft.com/office/powerpoint/2010/main" val="370680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en.wikipedia.org/w/index.php?title=Buccal_frena&amp;action=edit&amp;redlink=1" TargetMode="External"/><Relationship Id="rId3" Type="http://schemas.openxmlformats.org/officeDocument/2006/relationships/hyperlink" Target="http://en.wikipedia.org/wiki/Mouth" TargetMode="External"/><Relationship Id="rId7" Type="http://schemas.openxmlformats.org/officeDocument/2006/relationships/hyperlink" Target="http://en.wikipedia.org/wiki/Frenulum_labii_inferioris"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n.wikipedia.org/wiki/Frenulum_labii_superioris" TargetMode="External"/><Relationship Id="rId5" Type="http://schemas.openxmlformats.org/officeDocument/2006/relationships/hyperlink" Target="http://en.wikipedia.org/wiki/Tongue" TargetMode="External"/><Relationship Id="rId4" Type="http://schemas.openxmlformats.org/officeDocument/2006/relationships/hyperlink" Target="http://en.wikipedia.org/wiki/Frenulum_linguae" TargetMode="External"/><Relationship Id="rId9" Type="http://schemas.openxmlformats.org/officeDocument/2006/relationships/hyperlink" Target="http://en.wikipedia.org/wiki/Physical_abu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nationalfgmcentre.org.uk/about-u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overnment/publications/criminal-exploitation-of-children-and-vulnerable-adults-county-lines/criminal-exploitation-of-children-and-vulnerable-adults-county-line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schools.essex.gov.uk/pupils/Safeguarding/ESafety/Pages/E-Safety.aspx"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t>Acknowledge that this is a sensitive matter and that some aspects of this presentation may be upsetting, either due to their personal circumstances or history, or because they may recognise abuse in children they have worked with in </a:t>
            </a:r>
            <a:r>
              <a:rPr lang="en-GB"/>
              <a:t>the past and </a:t>
            </a:r>
            <a:r>
              <a:rPr lang="en-GB" dirty="0"/>
              <a:t>have not previously done so – provide attendees with the opportunity to discuss any concerns</a:t>
            </a:r>
          </a:p>
          <a:p>
            <a:endParaRPr lang="en-GB" dirty="0"/>
          </a:p>
        </p:txBody>
      </p:sp>
      <p:sp>
        <p:nvSpPr>
          <p:cNvPr id="4" name="Slide Number Placeholder 3"/>
          <p:cNvSpPr>
            <a:spLocks noGrp="1"/>
          </p:cNvSpPr>
          <p:nvPr>
            <p:ph type="sldNum" sz="quarter" idx="5"/>
          </p:nvPr>
        </p:nvSpPr>
        <p:spPr/>
        <p:txBody>
          <a:bodyPr/>
          <a:lstStyle/>
          <a:p>
            <a:pPr>
              <a:defRPr/>
            </a:pPr>
            <a:fld id="{0FDE8D14-F69D-4B58-B94A-D06257403E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sz="1200" dirty="0"/>
              <a:t>Role initially introduced within ‘Working Together to Safeguard Children’ guidance in 2006 – reflected in SET procedures </a:t>
            </a:r>
          </a:p>
          <a:p>
            <a:pPr marL="0" indent="0">
              <a:buNone/>
            </a:pPr>
            <a:endParaRPr lang="en-GB" sz="1200" dirty="0"/>
          </a:p>
          <a:p>
            <a:pPr marL="0" indent="0">
              <a:buNone/>
            </a:pPr>
            <a:r>
              <a:rPr lang="en-GB" sz="1200" dirty="0"/>
              <a:t>4 LADOs in Essex within the Children Safeguarding Team</a:t>
            </a:r>
          </a:p>
          <a:p>
            <a:pPr marL="0" indent="0">
              <a:buNone/>
            </a:pPr>
            <a:endParaRPr lang="en-GB" sz="1200" dirty="0"/>
          </a:p>
          <a:p>
            <a:pPr marL="0" indent="0">
              <a:buNone/>
            </a:pPr>
            <a:r>
              <a:rPr lang="en-GB" sz="1200" dirty="0"/>
              <a:t>Further information on ESI:  https://schools.essex.gov.uk/pupils/Safeguarding/Managing_allegations_in_the_Childrens_Workforce/Pages/ManagingAllegationsInTheChildrensWorkforce.aspx  </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11</a:t>
            </a:fld>
            <a:endParaRPr lang="en-GB"/>
          </a:p>
        </p:txBody>
      </p:sp>
    </p:spTree>
    <p:extLst>
      <p:ext uri="{BB962C8B-B14F-4D97-AF65-F5344CB8AC3E}">
        <p14:creationId xmlns:p14="http://schemas.microsoft.com/office/powerpoint/2010/main" val="1244664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0" i="0" u="none" strike="noStrike" kern="1200" baseline="0" dirty="0">
                <a:solidFill>
                  <a:schemeClr val="tx1"/>
                </a:solidFill>
                <a:latin typeface="+mn-lt"/>
                <a:ea typeface="+mn-ea"/>
                <a:cs typeface="+mn-cs"/>
              </a:rPr>
              <a:t>Do staff think about additional difficulties for families with larger sibling groups?  What are the additional complexities and potential risks?  How are concerns shared / checked across larger sibling groups ( across year groups / between schools – including between infant and junior sites?)  How could family benefit from early help?</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Ambivalence</a:t>
            </a:r>
            <a:r>
              <a:rPr lang="en-GB" sz="1200" b="0" i="0" u="none" strike="noStrike" kern="1200" baseline="0" dirty="0">
                <a:solidFill>
                  <a:schemeClr val="tx1"/>
                </a:solidFill>
                <a:latin typeface="+mn-lt"/>
                <a:ea typeface="+mn-ea"/>
                <a:cs typeface="+mn-cs"/>
              </a:rPr>
              <a:t>: can be seen when people are always late for appointments, or repeatedly make excuses for missing them; when they change the conversation away from uncomfortable topics and when they use dismissive body language. Ambivalence is the most common reaction and may not amount to </a:t>
            </a:r>
            <a:r>
              <a:rPr lang="en-GB" sz="1200" b="0" i="0" u="none" strike="noStrike" kern="1200" baseline="0" dirty="0" err="1">
                <a:solidFill>
                  <a:schemeClr val="tx1"/>
                </a:solidFill>
                <a:latin typeface="+mn-lt"/>
                <a:ea typeface="+mn-ea"/>
                <a:cs typeface="+mn-cs"/>
              </a:rPr>
              <a:t>unco-operativeness</a:t>
            </a:r>
            <a:r>
              <a:rPr lang="en-GB" sz="1200" b="0" i="0" u="none" strike="noStrike" kern="1200" baseline="0" dirty="0">
                <a:solidFill>
                  <a:schemeClr val="tx1"/>
                </a:solidFill>
                <a:latin typeface="+mn-lt"/>
                <a:ea typeface="+mn-ea"/>
                <a:cs typeface="+mn-cs"/>
              </a:rPr>
              <a:t>. All service users are ambivalent at some stage in the helping process which is related to the dependence involved in being helped by others. It may reflect cultural differences, being unclear what is expected, or poor experiences of previous involvement with professionals. Ambivalence may need to be acknowledged, but it can be worked through; </a:t>
            </a:r>
          </a:p>
          <a:p>
            <a:r>
              <a:rPr lang="en-GB" sz="1200" b="1" i="0" u="none" strike="noStrike" kern="1200" baseline="0" dirty="0">
                <a:solidFill>
                  <a:schemeClr val="tx1"/>
                </a:solidFill>
                <a:latin typeface="+mn-lt"/>
                <a:ea typeface="+mn-ea"/>
                <a:cs typeface="+mn-cs"/>
              </a:rPr>
              <a:t> Avoidance</a:t>
            </a:r>
            <a:r>
              <a:rPr lang="en-GB" sz="1200" b="0" i="0" u="none" strike="noStrike" kern="1200" baseline="0" dirty="0">
                <a:solidFill>
                  <a:schemeClr val="tx1"/>
                </a:solidFill>
                <a:latin typeface="+mn-lt"/>
                <a:ea typeface="+mn-ea"/>
                <a:cs typeface="+mn-cs"/>
              </a:rPr>
              <a:t>: a very common method of </a:t>
            </a:r>
            <a:r>
              <a:rPr lang="en-GB" sz="1200" b="0" i="0" u="none" strike="noStrike" kern="1200" baseline="0" dirty="0" err="1">
                <a:solidFill>
                  <a:schemeClr val="tx1"/>
                </a:solidFill>
                <a:latin typeface="+mn-lt"/>
                <a:ea typeface="+mn-ea"/>
                <a:cs typeface="+mn-cs"/>
              </a:rPr>
              <a:t>unco-operativeness</a:t>
            </a:r>
            <a:r>
              <a:rPr lang="en-GB" sz="1200" b="0" i="0" u="none" strike="noStrike" kern="1200" baseline="0" dirty="0">
                <a:solidFill>
                  <a:schemeClr val="tx1"/>
                </a:solidFill>
                <a:latin typeface="+mn-lt"/>
                <a:ea typeface="+mn-ea"/>
                <a:cs typeface="+mn-cs"/>
              </a:rPr>
              <a:t>, including avoiding appointments, missing meetings, and cutting visits short due to other apparently important activity (often because the prospect of involvement makes the person anxious and they hope to escape it).  They may have a difficulty, have something to hide, resent outside interference or find staff changes another painful loss. They may face up to the contact as they realise the professional is resolute in their intention, and may become more able to engage as they perceive the professional's concern for them and their wish to help; </a:t>
            </a:r>
          </a:p>
          <a:p>
            <a:r>
              <a:rPr lang="en-GB" sz="1200" b="1" i="0" u="none" strike="noStrike" kern="1200" baseline="0" dirty="0">
                <a:solidFill>
                  <a:schemeClr val="tx1"/>
                </a:solidFill>
                <a:latin typeface="+mn-lt"/>
                <a:ea typeface="+mn-ea"/>
                <a:cs typeface="+mn-cs"/>
              </a:rPr>
              <a:t> Confrontation</a:t>
            </a:r>
            <a:r>
              <a:rPr lang="en-GB" sz="1200" b="0" i="0" u="none" strike="noStrike" kern="1200" baseline="0" dirty="0">
                <a:solidFill>
                  <a:schemeClr val="tx1"/>
                </a:solidFill>
                <a:latin typeface="+mn-lt"/>
                <a:ea typeface="+mn-ea"/>
                <a:cs typeface="+mn-cs"/>
              </a:rPr>
              <a:t>: includes challenging professionals, provoking arguments, extreme avoidance (e.g. not answering the door as opposed to not being in) and often indicates a deep-seated lack of trust leading to a 'fight' rather than 'flight' response to difficult situations. Parents may fear, perhaps realistically, that their children may be taken away or they may be reacting to them having been taken away. They may have difficulty in consistently seeing the professional's good intent and be suspicious of their motives. It is important for the professional to be clear about their role and purpose, demonstrate a concern to help, but not to expect an open relationship to begin with. However, the parent's uncooperativeness must be challenged, so they become aware the professional/agency will not give up. This may require the professional to cope with numerous displays of confrontation and aggression until eventual co-operation may be achieved; </a:t>
            </a:r>
          </a:p>
          <a:p>
            <a:r>
              <a:rPr lang="en-GB" sz="1200" b="1" i="0" u="none" strike="noStrike" kern="1200" baseline="0" dirty="0">
                <a:solidFill>
                  <a:schemeClr val="tx1"/>
                </a:solidFill>
                <a:latin typeface="+mn-lt"/>
                <a:ea typeface="+mn-ea"/>
                <a:cs typeface="+mn-cs"/>
              </a:rPr>
              <a:t> Violence</a:t>
            </a:r>
            <a:r>
              <a:rPr lang="en-GB" sz="1200" b="0" i="0" u="none" strike="noStrike" kern="1200" baseline="0" dirty="0">
                <a:solidFill>
                  <a:schemeClr val="tx1"/>
                </a:solidFill>
                <a:latin typeface="+mn-lt"/>
                <a:ea typeface="+mn-ea"/>
                <a:cs typeface="+mn-cs"/>
              </a:rPr>
              <a:t>: threatened or actual violence by a small minority of people is the most difficult of </a:t>
            </a:r>
            <a:r>
              <a:rPr lang="en-GB" sz="1200" b="0" i="0" u="none" strike="noStrike" kern="1200" baseline="0" dirty="0" err="1">
                <a:solidFill>
                  <a:schemeClr val="tx1"/>
                </a:solidFill>
                <a:latin typeface="+mn-lt"/>
                <a:ea typeface="+mn-ea"/>
                <a:cs typeface="+mn-cs"/>
              </a:rPr>
              <a:t>unco</a:t>
            </a:r>
            <a:r>
              <a:rPr lang="en-GB" sz="1200" b="0" i="0" u="none" strike="noStrike" kern="1200" baseline="0" dirty="0">
                <a:solidFill>
                  <a:schemeClr val="tx1"/>
                </a:solidFill>
                <a:latin typeface="+mn-lt"/>
                <a:ea typeface="+mn-ea"/>
                <a:cs typeface="+mn-cs"/>
              </a:rPr>
              <a:t>-operative behaviours for the professional/agency to engage with. It may reflect a deep and longstanding fear and projected hatred of authority figures. People may have experience of getting their way through intimidation and violent behaviour. The professional/agency should be realistic about the child or parent's capacity for change in the context of an offer of help with the areas that need to be addressed.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are a variety of reasons why some families may be </a:t>
            </a:r>
            <a:r>
              <a:rPr lang="en-GB" sz="1200" b="0" i="0" u="none" strike="noStrike" kern="1200" baseline="0" dirty="0" err="1">
                <a:solidFill>
                  <a:schemeClr val="tx1"/>
                </a:solidFill>
                <a:latin typeface="+mn-lt"/>
                <a:ea typeface="+mn-ea"/>
                <a:cs typeface="+mn-cs"/>
              </a:rPr>
              <a:t>unco</a:t>
            </a:r>
            <a:r>
              <a:rPr lang="en-GB" sz="1200" b="0" i="0" u="none" strike="noStrike" kern="1200" baseline="0" dirty="0">
                <a:solidFill>
                  <a:schemeClr val="tx1"/>
                </a:solidFill>
                <a:latin typeface="+mn-lt"/>
                <a:ea typeface="+mn-ea"/>
                <a:cs typeface="+mn-cs"/>
              </a:rPr>
              <a:t>-operative with professionals, including the fact that they: </a:t>
            </a:r>
          </a:p>
          <a:p>
            <a:r>
              <a:rPr lang="en-GB" sz="1200" b="0" i="0" u="none" strike="noStrike" kern="1200" baseline="0" dirty="0">
                <a:solidFill>
                  <a:schemeClr val="tx1"/>
                </a:solidFill>
                <a:latin typeface="+mn-lt"/>
                <a:ea typeface="+mn-ea"/>
                <a:cs typeface="+mn-cs"/>
              </a:rPr>
              <a:t> Do not want their privacy invaded; </a:t>
            </a:r>
          </a:p>
          <a:p>
            <a:r>
              <a:rPr lang="en-GB" sz="1200" b="0" i="0" u="none" strike="noStrike" kern="1200" baseline="0" dirty="0">
                <a:solidFill>
                  <a:schemeClr val="tx1"/>
                </a:solidFill>
                <a:latin typeface="+mn-lt"/>
                <a:ea typeface="+mn-ea"/>
                <a:cs typeface="+mn-cs"/>
              </a:rPr>
              <a:t> Have something to hide; </a:t>
            </a:r>
          </a:p>
          <a:p>
            <a:r>
              <a:rPr lang="en-GB" sz="1200" b="0" i="0" u="none" strike="noStrike" kern="1200" baseline="0" dirty="0">
                <a:solidFill>
                  <a:schemeClr val="tx1"/>
                </a:solidFill>
                <a:latin typeface="+mn-lt"/>
                <a:ea typeface="+mn-ea"/>
                <a:cs typeface="+mn-cs"/>
              </a:rPr>
              <a:t> Refuse to believe they have a problem; </a:t>
            </a:r>
          </a:p>
          <a:p>
            <a:r>
              <a:rPr lang="en-GB" sz="1200" b="0" i="0" u="none" strike="noStrike" kern="1200" baseline="0" dirty="0">
                <a:solidFill>
                  <a:schemeClr val="tx1"/>
                </a:solidFill>
                <a:latin typeface="+mn-lt"/>
                <a:ea typeface="+mn-ea"/>
                <a:cs typeface="+mn-cs"/>
              </a:rPr>
              <a:t> Resent outside interference; </a:t>
            </a:r>
          </a:p>
          <a:p>
            <a:r>
              <a:rPr lang="en-GB" sz="1200" b="0" i="0" u="none" strike="noStrike" kern="1200" baseline="0" dirty="0">
                <a:solidFill>
                  <a:schemeClr val="tx1"/>
                </a:solidFill>
                <a:latin typeface="+mn-lt"/>
                <a:ea typeface="+mn-ea"/>
                <a:cs typeface="+mn-cs"/>
              </a:rPr>
              <a:t> Have cultural differences; </a:t>
            </a:r>
          </a:p>
          <a:p>
            <a:r>
              <a:rPr lang="en-GB" sz="1200" b="0" i="0" u="none" strike="noStrike" kern="1200" baseline="0" dirty="0">
                <a:solidFill>
                  <a:schemeClr val="tx1"/>
                </a:solidFill>
                <a:latin typeface="+mn-lt"/>
                <a:ea typeface="+mn-ea"/>
                <a:cs typeface="+mn-cs"/>
              </a:rPr>
              <a:t> Lack understanding about what is being expected of them; </a:t>
            </a:r>
          </a:p>
          <a:p>
            <a:r>
              <a:rPr lang="en-GB" sz="1200" b="0" i="0" u="none" strike="noStrike" kern="1200" baseline="0" dirty="0">
                <a:solidFill>
                  <a:schemeClr val="tx1"/>
                </a:solidFill>
                <a:latin typeface="+mn-lt"/>
                <a:ea typeface="+mn-ea"/>
                <a:cs typeface="+mn-cs"/>
              </a:rPr>
              <a:t> Have poor previous experience of professional involvement; </a:t>
            </a:r>
          </a:p>
          <a:p>
            <a:r>
              <a:rPr lang="en-GB" sz="1200" b="0" i="0" u="none" strike="noStrike" kern="1200" baseline="0" dirty="0">
                <a:solidFill>
                  <a:schemeClr val="tx1"/>
                </a:solidFill>
                <a:latin typeface="+mn-lt"/>
                <a:ea typeface="+mn-ea"/>
                <a:cs typeface="+mn-cs"/>
              </a:rPr>
              <a:t> Resent staff changes; </a:t>
            </a:r>
          </a:p>
          <a:p>
            <a:r>
              <a:rPr lang="en-GB" sz="1200" b="0" i="0" u="none" strike="noStrike" kern="1200" baseline="0" dirty="0">
                <a:solidFill>
                  <a:schemeClr val="tx1"/>
                </a:solidFill>
                <a:latin typeface="+mn-lt"/>
                <a:ea typeface="+mn-ea"/>
                <a:cs typeface="+mn-cs"/>
              </a:rPr>
              <a:t> Dislike or fear of authority figures; </a:t>
            </a:r>
          </a:p>
          <a:p>
            <a:r>
              <a:rPr lang="en-GB" sz="1200" b="0" i="0" u="none" strike="noStrike" kern="1200" baseline="0" dirty="0">
                <a:solidFill>
                  <a:schemeClr val="tx1"/>
                </a:solidFill>
                <a:latin typeface="+mn-lt"/>
                <a:ea typeface="+mn-ea"/>
                <a:cs typeface="+mn-cs"/>
              </a:rPr>
              <a:t> Fear their children will be taken away; </a:t>
            </a:r>
          </a:p>
          <a:p>
            <a:r>
              <a:rPr lang="en-GB" sz="1200" b="0" i="0" u="none" strike="noStrike" kern="1200" baseline="0" dirty="0">
                <a:solidFill>
                  <a:schemeClr val="tx1"/>
                </a:solidFill>
                <a:latin typeface="+mn-lt"/>
                <a:ea typeface="+mn-ea"/>
                <a:cs typeface="+mn-cs"/>
              </a:rPr>
              <a:t> Fear being judged to be poor parents because of substance misuse, mental health problems; </a:t>
            </a:r>
          </a:p>
          <a:p>
            <a:r>
              <a:rPr lang="en-GB" sz="1200" b="0" i="0" u="none" strike="noStrike" kern="1200" baseline="0" dirty="0">
                <a:solidFill>
                  <a:schemeClr val="tx1"/>
                </a:solidFill>
                <a:latin typeface="+mn-lt"/>
                <a:ea typeface="+mn-ea"/>
                <a:cs typeface="+mn-cs"/>
              </a:rPr>
              <a:t> Feel they have nothing to lose (e.g. where the children have already been removed)</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 parent may be coerced where there is domestic abuse to avoid professionals or be evasive. </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901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issues may not impact on capacity to parent, but schools should consider support through the Early Help process where appropriate – or, of course, referral to Social Care where concerns meet the threshold for significant harm</a:t>
            </a:r>
          </a:p>
          <a:p>
            <a:endParaRPr lang="en-GB" dirty="0"/>
          </a:p>
          <a:p>
            <a:r>
              <a:rPr lang="en-GB" b="1" u="sng" dirty="0">
                <a:highlight>
                  <a:srgbClr val="FFFF00"/>
                </a:highlight>
              </a:rPr>
              <a:t>DISCUSSION</a:t>
            </a:r>
            <a:r>
              <a:rPr lang="en-GB" b="1" dirty="0">
                <a:highlight>
                  <a:srgbClr val="FFFF00"/>
                </a:highlight>
              </a:rPr>
              <a:t>:</a:t>
            </a:r>
          </a:p>
          <a:p>
            <a:endParaRPr lang="en-GB" dirty="0"/>
          </a:p>
          <a:p>
            <a:r>
              <a:rPr lang="en-GB" dirty="0"/>
              <a:t>What are some of the indicators of issues affecting ability to parent?</a:t>
            </a:r>
          </a:p>
          <a:p>
            <a:r>
              <a:rPr lang="en-GB" dirty="0"/>
              <a:t>Do staff always recognise this as a potential safeguarding concern?</a:t>
            </a:r>
          </a:p>
          <a:p>
            <a:r>
              <a:rPr lang="en-GB" dirty="0"/>
              <a:t>What are the arrangements for reporting and recording this in your school?  When should staff be making you aware of concerns?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7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 such discussions the confidentiality of the family concerned must be respected </a:t>
            </a:r>
            <a:r>
              <a:rPr lang="en-GB" sz="1200" i="1" dirty="0"/>
              <a:t>- </a:t>
            </a:r>
            <a:r>
              <a:rPr lang="en-GB" sz="1200" b="1" i="0" dirty="0"/>
              <a:t>i</a:t>
            </a:r>
            <a:r>
              <a:rPr lang="en-GB" b="1" dirty="0"/>
              <a:t>t</a:t>
            </a:r>
            <a:r>
              <a:rPr lang="en-GB" b="1" baseline="0" dirty="0"/>
              <a:t> is vital to remember potential risk where seeking advice around forced marriage – this could put a young person / couple at further risk if sharing information or concerns within the community</a:t>
            </a:r>
          </a:p>
          <a:p>
            <a:endParaRPr lang="en-GB" baseline="0" dirty="0"/>
          </a:p>
          <a:p>
            <a:r>
              <a:rPr lang="en-GB" baseline="0" dirty="0"/>
              <a:t>Do not use siblings or family members as interpreters – efforts must be made to speak to the child independently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74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You should make the point that there are escalation procedures written within the SET procedures</a:t>
            </a:r>
          </a:p>
          <a:p>
            <a:endParaRPr lang="en-GB" dirty="0"/>
          </a:p>
          <a:p>
            <a:r>
              <a:rPr lang="en-GB" dirty="0"/>
              <a:t>In most circumstances, there is mutual agreement between professionals working together to safeguard children and young people. However, when there are professional concerns or disagreements over another professional’s decisions, actions or lack of actions in relation to a referral, an enquiry or assessment / intervention, the repercussions can be extremely serious for the children and young people concerned.</a:t>
            </a:r>
          </a:p>
          <a:p>
            <a:endParaRPr lang="en-GB" dirty="0"/>
          </a:p>
          <a:p>
            <a:r>
              <a:rPr lang="en-GB" b="1" dirty="0"/>
              <a:t>Stage One: Direct Professional to Professional Discussion: </a:t>
            </a:r>
            <a:r>
              <a:rPr lang="en-GB" dirty="0"/>
              <a:t>Differences of opinion or judgement should be discussed between frontline professionals to achieve a shared understanding and agree a resolution and plan. If professionals are unable to resolve differences within time scale, the disagreement should be escalated to stage two. </a:t>
            </a:r>
          </a:p>
          <a:p>
            <a:endParaRPr lang="en-GB" dirty="0"/>
          </a:p>
          <a:p>
            <a:r>
              <a:rPr lang="en-GB" b="1" dirty="0"/>
              <a:t>Stage Two: Direct First Line Manager to First Line Manager Discussion: </a:t>
            </a:r>
            <a:r>
              <a:rPr lang="en-GB" b="0" dirty="0"/>
              <a:t>I</a:t>
            </a:r>
            <a:r>
              <a:rPr lang="en-GB" dirty="0"/>
              <a:t>f stage one fails to resolve the issue then each professional should discuss the issue with their first line manager. The first line manager should then liaise with the other professional’s line manager in an attempt to reach a resolution. If a resolution cannot be reached, the disagreement should be escalated to stage three. </a:t>
            </a:r>
          </a:p>
          <a:p>
            <a:endParaRPr lang="en-GB" dirty="0"/>
          </a:p>
          <a:p>
            <a:r>
              <a:rPr lang="en-GB" b="1" dirty="0"/>
              <a:t>Stage Three: Senior Manager to Senior Manager Discussion: </a:t>
            </a:r>
            <a:r>
              <a:rPr lang="en-GB" dirty="0"/>
              <a:t>If concerns remain unresolved at this stage a senior manager to senior manager discussion should take place to discuss the concerns, and if necessary, call a joint meeting with the involved practitioners and first line managers. Advice and support should also be sought from the designated safeguarding children professional within their agency. </a:t>
            </a:r>
          </a:p>
          <a:p>
            <a:endParaRPr lang="en-GB" dirty="0"/>
          </a:p>
          <a:p>
            <a:r>
              <a:rPr lang="en-GB" b="1" dirty="0"/>
              <a:t>Stage Four: Multi-Agency Safeguarding Partnership/Board: </a:t>
            </a:r>
            <a:r>
              <a:rPr lang="en-GB" dirty="0"/>
              <a:t>In the unlikely event that the issue is not resolved by the steps described above and/or the discussions raise significant policy issues, the matter should be referred in a timely way to the Multi-Agency Safeguarding Partnership/Board (former LSCB). This should include forwarding a written account of the dispute and what attempts have been made to resolve this, and if necessary a meeting will be convened to seek resolution. </a:t>
            </a:r>
          </a:p>
        </p:txBody>
      </p:sp>
      <p:sp>
        <p:nvSpPr>
          <p:cNvPr id="4" name="Slide Number Placeholder 3"/>
          <p:cNvSpPr>
            <a:spLocks noGrp="1"/>
          </p:cNvSpPr>
          <p:nvPr>
            <p:ph type="sldNum" sz="quarter" idx="5"/>
          </p:nvPr>
        </p:nvSpPr>
        <p:spPr/>
        <p:txBody>
          <a:bodyPr/>
          <a:lstStyle/>
          <a:p>
            <a:fld id="{C1F8A2FE-DE86-4A33-AF36-D15B87A8CC57}" type="slidenum">
              <a:rPr lang="en-GB" smtClean="0"/>
              <a:t>15</a:t>
            </a:fld>
            <a:endParaRPr lang="en-GB"/>
          </a:p>
        </p:txBody>
      </p:sp>
    </p:spTree>
    <p:extLst>
      <p:ext uri="{BB962C8B-B14F-4D97-AF65-F5344CB8AC3E}">
        <p14:creationId xmlns:p14="http://schemas.microsoft.com/office/powerpoint/2010/main" val="256518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416742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MS PGothic" pitchFamily="34" charset="-128"/>
                <a:cs typeface="+mn-cs"/>
              </a:rPr>
              <a:t>The Teachers’ Standards 2012 state that teachers, including Headteachers, should safeguard children’s wellbeing and maintain public trust in the teaching profession as part of their professional duties</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a:ea typeface="MS PGothic" pitchFamily="34" charset="-128"/>
              <a:cs typeface="+mn-cs"/>
            </a:endParaRPr>
          </a:p>
          <a:p>
            <a:r>
              <a:rPr lang="en-GB" sz="1200" b="0" i="0" u="none" strike="noStrike" kern="1200" baseline="0" dirty="0">
                <a:solidFill>
                  <a:schemeClr val="tx1"/>
                </a:solidFill>
                <a:latin typeface="+mn-lt"/>
                <a:ea typeface="+mn-ea"/>
                <a:cs typeface="+mn-cs"/>
              </a:rPr>
              <a:t>The Teachers' Standards apply to: trainees working towards QTS; all teachers completing their statutory induction period (newly qualified teachers [NQTs]); and teachers in maintained schools, including maintained special schools, who are subject to the Education (School Teachers’ Appraisal) (England) Regulations 2012. </a:t>
            </a:r>
            <a:endParaRPr lang="en-US" baseline="0" dirty="0">
              <a:latin typeface="Arial"/>
            </a:endParaRPr>
          </a:p>
          <a:p>
            <a:endParaRPr lang="en-US" baseline="0" dirty="0">
              <a:latin typeface="Arial"/>
            </a:endParaRPr>
          </a:p>
          <a:p>
            <a:endParaRPr lang="en-US" baseline="0" dirty="0">
              <a:latin typeface="Arial"/>
            </a:endParaRPr>
          </a:p>
        </p:txBody>
      </p:sp>
      <p:sp>
        <p:nvSpPr>
          <p:cNvPr id="4" name="Slide Number Placeholder 3"/>
          <p:cNvSpPr>
            <a:spLocks noGrp="1"/>
          </p:cNvSpPr>
          <p:nvPr>
            <p:ph type="sldNum" sz="quarter" idx="10"/>
          </p:nvPr>
        </p:nvSpPr>
        <p:spPr/>
        <p:txBody>
          <a:bodyPr/>
          <a:lstStyle/>
          <a:p>
            <a:fld id="{C1F8A2FE-DE86-4A33-AF36-D15B87A8CC57}" type="slidenum">
              <a:rPr lang="en-GB" smtClean="0"/>
              <a:t>17</a:t>
            </a:fld>
            <a:endParaRPr lang="en-GB"/>
          </a:p>
        </p:txBody>
      </p:sp>
    </p:spTree>
    <p:extLst>
      <p:ext uri="{BB962C8B-B14F-4D97-AF65-F5344CB8AC3E}">
        <p14:creationId xmlns:p14="http://schemas.microsoft.com/office/powerpoint/2010/main" val="3163904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 1 of KCSIE covers what </a:t>
            </a:r>
            <a:r>
              <a:rPr lang="en-GB" b="1" dirty="0"/>
              <a:t>ALL staff should know and do</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18</a:t>
            </a:fld>
            <a:endParaRPr lang="en-GB"/>
          </a:p>
        </p:txBody>
      </p:sp>
    </p:spTree>
    <p:extLst>
      <p:ext uri="{BB962C8B-B14F-4D97-AF65-F5344CB8AC3E}">
        <p14:creationId xmlns:p14="http://schemas.microsoft.com/office/powerpoint/2010/main" val="129385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19</a:t>
            </a:fld>
            <a:endParaRPr lang="en-GB"/>
          </a:p>
        </p:txBody>
      </p:sp>
    </p:spTree>
    <p:extLst>
      <p:ext uri="{BB962C8B-B14F-4D97-AF65-F5344CB8AC3E}">
        <p14:creationId xmlns:p14="http://schemas.microsoft.com/office/powerpoint/2010/main" val="41368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that mental health was introduced to the 2020 KCSIE document – was previously ‘health and development’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Safeguarding is </a:t>
            </a:r>
            <a:r>
              <a:rPr lang="en-GB" sz="1200" b="1" dirty="0"/>
              <a:t>EVERYONE’S</a:t>
            </a:r>
            <a:r>
              <a:rPr lang="en-GB" sz="1200" dirty="0"/>
              <a:t> responsibility - everyone who comes into contact with children and their families has a role to play</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20</a:t>
            </a:fld>
            <a:endParaRPr lang="en-GB"/>
          </a:p>
        </p:txBody>
      </p:sp>
    </p:spTree>
    <p:extLst>
      <p:ext uri="{BB962C8B-B14F-4D97-AF65-F5344CB8AC3E}">
        <p14:creationId xmlns:p14="http://schemas.microsoft.com/office/powerpoint/2010/main" val="85587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want to ask staff to discuss what safeguarding means to them / in your school</a:t>
            </a:r>
          </a:p>
        </p:txBody>
      </p:sp>
      <p:sp>
        <p:nvSpPr>
          <p:cNvPr id="4" name="Slide Number Placeholder 3"/>
          <p:cNvSpPr>
            <a:spLocks noGrp="1"/>
          </p:cNvSpPr>
          <p:nvPr>
            <p:ph type="sldNum" sz="quarter" idx="5"/>
          </p:nvPr>
        </p:nvSpPr>
        <p:spPr/>
        <p:txBody>
          <a:bodyPr/>
          <a:lstStyle/>
          <a:p>
            <a:fld id="{C1F8A2FE-DE86-4A33-AF36-D15B87A8CC57}" type="slidenum">
              <a:rPr lang="en-GB" smtClean="0"/>
              <a:t>2</a:t>
            </a:fld>
            <a:endParaRPr lang="en-GB"/>
          </a:p>
        </p:txBody>
      </p:sp>
    </p:spTree>
    <p:extLst>
      <p:ext uri="{BB962C8B-B14F-4D97-AF65-F5344CB8AC3E}">
        <p14:creationId xmlns:p14="http://schemas.microsoft.com/office/powerpoint/2010/main" val="206517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DISCUSSION</a:t>
            </a:r>
            <a:r>
              <a:rPr lang="en-US"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All staff have a responsibility to provide a safe environment in which children can learn</a:t>
            </a:r>
            <a:r>
              <a:rPr lang="en-US" sz="1200" b="1" i="1" dirty="0"/>
              <a:t>:  </a:t>
            </a:r>
            <a:r>
              <a:rPr lang="en-GB" i="1" dirty="0"/>
              <a:t>Refer</a:t>
            </a:r>
            <a:r>
              <a:rPr lang="en-GB" i="1" baseline="0" dirty="0"/>
              <a:t> staff to the policies in your school – how can you ensure this happens in your school?  What is the role of individual staff in this?  How do you provide a ‘safe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You will return to ‘early help’ later in the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C1F8A2FE-DE86-4A33-AF36-D15B87A8CC57}" type="slidenum">
              <a:rPr lang="en-GB" smtClean="0"/>
              <a:t>21</a:t>
            </a:fld>
            <a:endParaRPr lang="en-GB"/>
          </a:p>
        </p:txBody>
      </p:sp>
    </p:spTree>
    <p:extLst>
      <p:ext uri="{BB962C8B-B14F-4D97-AF65-F5344CB8AC3E}">
        <p14:creationId xmlns:p14="http://schemas.microsoft.com/office/powerpoint/2010/main" val="419054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Advise staff they will be required to sign for key documents (template on ESI) – it is good practice to provide this information and require staff to sign for it annually (not just as part of Induction)</a:t>
            </a:r>
          </a:p>
          <a:p>
            <a:endParaRPr lang="en-GB" dirty="0"/>
          </a:p>
          <a:p>
            <a:r>
              <a:rPr lang="en-GB" dirty="0"/>
              <a:t>You may want to refer to CME arrangements here (although there is further reference to this later)</a:t>
            </a:r>
          </a:p>
        </p:txBody>
      </p:sp>
      <p:sp>
        <p:nvSpPr>
          <p:cNvPr id="4" name="Slide Number Placeholder 3"/>
          <p:cNvSpPr>
            <a:spLocks noGrp="1"/>
          </p:cNvSpPr>
          <p:nvPr>
            <p:ph type="sldNum" sz="quarter" idx="10"/>
          </p:nvPr>
        </p:nvSpPr>
        <p:spPr/>
        <p:txBody>
          <a:bodyPr/>
          <a:lstStyle/>
          <a:p>
            <a:fld id="{C1F8A2FE-DE86-4A33-AF36-D15B87A8CC57}" type="slidenum">
              <a:rPr lang="en-GB" smtClean="0"/>
              <a:t>22</a:t>
            </a:fld>
            <a:endParaRPr lang="en-GB"/>
          </a:p>
        </p:txBody>
      </p:sp>
    </p:spTree>
    <p:extLst>
      <p:ext uri="{BB962C8B-B14F-4D97-AF65-F5344CB8AC3E}">
        <p14:creationId xmlns:p14="http://schemas.microsoft.com/office/powerpoint/2010/main" val="957117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All staff should be aware of the early help process, and understand their role in it:  </a:t>
            </a:r>
            <a:r>
              <a:rPr lang="en-GB" sz="1200" b="0" i="1" dirty="0"/>
              <a:t>you will cover</a:t>
            </a:r>
            <a:r>
              <a:rPr lang="en-GB" sz="1200" b="0" i="1" baseline="0" dirty="0"/>
              <a:t> this later in the training (Essex Effective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baseline="0" dirty="0"/>
          </a:p>
          <a:p>
            <a:r>
              <a:rPr lang="en-GB" dirty="0"/>
              <a:t>Any child may benefit from early help, but all school and college staff should be</a:t>
            </a:r>
          </a:p>
          <a:p>
            <a:r>
              <a:rPr lang="en-GB" dirty="0"/>
              <a:t>particularly alert to the potential need for early help for a child who:</a:t>
            </a:r>
          </a:p>
          <a:p>
            <a:endParaRPr lang="en-GB" dirty="0"/>
          </a:p>
          <a:p>
            <a:r>
              <a:rPr lang="en-GB" dirty="0"/>
              <a:t>• is disabled and has specific additional needs;</a:t>
            </a:r>
          </a:p>
          <a:p>
            <a:r>
              <a:rPr lang="en-GB" dirty="0"/>
              <a:t>• has special educational needs (whether or not they have a statutory education,</a:t>
            </a:r>
          </a:p>
          <a:p>
            <a:r>
              <a:rPr lang="en-GB" dirty="0"/>
              <a:t>health and care plan);</a:t>
            </a:r>
          </a:p>
          <a:p>
            <a:r>
              <a:rPr lang="en-GB" dirty="0"/>
              <a:t>• is a young carer;</a:t>
            </a:r>
          </a:p>
          <a:p>
            <a:r>
              <a:rPr lang="en-GB" dirty="0"/>
              <a:t>• is showing signs of being drawn in to anti-social or criminal behaviour, including</a:t>
            </a:r>
          </a:p>
          <a:p>
            <a:r>
              <a:rPr lang="en-GB" dirty="0"/>
              <a:t>gang involvement and association with organised crime groups;</a:t>
            </a:r>
          </a:p>
          <a:p>
            <a:r>
              <a:rPr lang="en-GB" dirty="0"/>
              <a:t>• is frequently missing/goes missing from care or from home;</a:t>
            </a:r>
          </a:p>
          <a:p>
            <a:r>
              <a:rPr lang="en-GB" dirty="0"/>
              <a:t>• is misusing drugs or alcohol themselves;</a:t>
            </a:r>
          </a:p>
          <a:p>
            <a:r>
              <a:rPr lang="en-GB" dirty="0"/>
              <a:t>• Is at risk of modern slavery, trafficking or exploitation;</a:t>
            </a:r>
          </a:p>
          <a:p>
            <a:r>
              <a:rPr lang="en-GB" dirty="0"/>
              <a:t>is in a family circumstance presenting challenges for the child, such as substance</a:t>
            </a:r>
          </a:p>
          <a:p>
            <a:r>
              <a:rPr lang="en-GB" dirty="0"/>
              <a:t>abuse, adult mental health problems or domestic abuse;</a:t>
            </a:r>
          </a:p>
          <a:p>
            <a:r>
              <a:rPr lang="en-GB" dirty="0"/>
              <a:t>• has returned home to their family from care;</a:t>
            </a:r>
          </a:p>
          <a:p>
            <a:r>
              <a:rPr lang="en-GB" dirty="0"/>
              <a:t>• is showing early signs of abuse and/or neglect;</a:t>
            </a:r>
          </a:p>
          <a:p>
            <a:r>
              <a:rPr lang="en-GB" dirty="0"/>
              <a:t>• is at risk of being radicalised or exploited;</a:t>
            </a:r>
          </a:p>
          <a:p>
            <a:r>
              <a:rPr lang="en-GB" dirty="0"/>
              <a:t>• is a privately fostered child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All staff should be aware of the process for making referrals to children’s social care:  </a:t>
            </a:r>
            <a:r>
              <a:rPr lang="en-US" sz="1200" i="1" dirty="0"/>
              <a:t>where</a:t>
            </a:r>
            <a:r>
              <a:rPr lang="en-US" sz="1200" i="1" baseline="0" dirty="0"/>
              <a:t> are the contact details for this in your 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23</a:t>
            </a:fld>
            <a:endParaRPr lang="en-GB"/>
          </a:p>
        </p:txBody>
      </p:sp>
    </p:spTree>
    <p:extLst>
      <p:ext uri="{BB962C8B-B14F-4D97-AF65-F5344CB8AC3E}">
        <p14:creationId xmlns:p14="http://schemas.microsoft.com/office/powerpoint/2010/main" val="140721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24</a:t>
            </a:fld>
            <a:endParaRPr lang="en-GB"/>
          </a:p>
        </p:txBody>
      </p:sp>
    </p:spTree>
    <p:extLst>
      <p:ext uri="{BB962C8B-B14F-4D97-AF65-F5344CB8AC3E}">
        <p14:creationId xmlns:p14="http://schemas.microsoft.com/office/powerpoint/2010/main" val="2137048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DfE</a:t>
            </a:r>
            <a:r>
              <a:rPr lang="en-GB" baseline="0" dirty="0"/>
              <a:t> Advice: </a:t>
            </a:r>
            <a:r>
              <a:rPr lang="en-GB" dirty="0"/>
              <a:t>What to do if you are worried a child is being abused - Advice for practitioners provides more information on understanding and identifying abuse and neglect</a:t>
            </a:r>
          </a:p>
          <a:p>
            <a:endParaRPr lang="en-GB" dirty="0"/>
          </a:p>
          <a:p>
            <a:r>
              <a:rPr lang="en-GB"/>
              <a:t>Advise staff that you will be talking about the forms of abuse later in the presentation</a:t>
            </a:r>
          </a:p>
          <a:p>
            <a:endParaRPr lang="en-GB"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25</a:t>
            </a:fld>
            <a:endParaRPr lang="en-GB"/>
          </a:p>
        </p:txBody>
      </p:sp>
    </p:spTree>
    <p:extLst>
      <p:ext uri="{BB962C8B-B14F-4D97-AF65-F5344CB8AC3E}">
        <p14:creationId xmlns:p14="http://schemas.microsoft.com/office/powerpoint/2010/main" val="881355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666666"/>
                </a:solidFill>
                <a:effectLst/>
                <a:latin typeface="Open Sans"/>
              </a:rPr>
              <a:t>Contextual Safeguarding is an approach to understanding, and responding to, young people’s experiences of significant harm beyond their families. It recognises that the different relationships that young people form in their neighbourhoods, schools and online can feature violence and abuse. Parents and carers have little influence over these contexts, and young people’s experiences of extra-familial abuse can undermine parent-child relationships.</a:t>
            </a:r>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26</a:t>
            </a:fld>
            <a:endParaRPr lang="en-GB"/>
          </a:p>
        </p:txBody>
      </p:sp>
    </p:spTree>
    <p:extLst>
      <p:ext uri="{BB962C8B-B14F-4D97-AF65-F5344CB8AC3E}">
        <p14:creationId xmlns:p14="http://schemas.microsoft.com/office/powerpoint/2010/main" val="2259282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27</a:t>
            </a:fld>
            <a:endParaRPr lang="en-GB"/>
          </a:p>
        </p:txBody>
      </p:sp>
    </p:spTree>
    <p:extLst>
      <p:ext uri="{BB962C8B-B14F-4D97-AF65-F5344CB8AC3E}">
        <p14:creationId xmlns:p14="http://schemas.microsoft.com/office/powerpoint/2010/main" val="1649029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28</a:t>
            </a:fld>
            <a:endParaRPr lang="en-GB"/>
          </a:p>
        </p:txBody>
      </p:sp>
    </p:spTree>
    <p:extLst>
      <p:ext uri="{BB962C8B-B14F-4D97-AF65-F5344CB8AC3E}">
        <p14:creationId xmlns:p14="http://schemas.microsoft.com/office/powerpoint/2010/main" val="3305779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33">
              <a:defRPr sz="2300">
                <a:solidFill>
                  <a:schemeClr val="tx1"/>
                </a:solidFill>
                <a:latin typeface="Times"/>
              </a:defRPr>
            </a:lvl1pPr>
            <a:lvl2pPr marL="716725" indent="-275664" defTabSz="955633">
              <a:defRPr sz="2300">
                <a:solidFill>
                  <a:schemeClr val="tx1"/>
                </a:solidFill>
                <a:latin typeface="Times"/>
              </a:defRPr>
            </a:lvl2pPr>
            <a:lvl3pPr marL="1102653" indent="-220530" defTabSz="955633">
              <a:defRPr sz="2300">
                <a:solidFill>
                  <a:schemeClr val="tx1"/>
                </a:solidFill>
                <a:latin typeface="Times"/>
              </a:defRPr>
            </a:lvl3pPr>
            <a:lvl4pPr marL="1543714" indent="-220530" defTabSz="955633">
              <a:defRPr sz="2300">
                <a:solidFill>
                  <a:schemeClr val="tx1"/>
                </a:solidFill>
                <a:latin typeface="Times"/>
              </a:defRPr>
            </a:lvl4pPr>
            <a:lvl5pPr marL="1984775" indent="-220530" defTabSz="955633">
              <a:defRPr sz="2300">
                <a:solidFill>
                  <a:schemeClr val="tx1"/>
                </a:solidFill>
                <a:latin typeface="Times"/>
              </a:defRPr>
            </a:lvl5pPr>
            <a:lvl6pPr marL="2425836" indent="-220530" defTabSz="955633" eaLnBrk="0" fontAlgn="base" hangingPunct="0">
              <a:spcBef>
                <a:spcPct val="0"/>
              </a:spcBef>
              <a:spcAft>
                <a:spcPct val="0"/>
              </a:spcAft>
              <a:defRPr sz="2300">
                <a:solidFill>
                  <a:schemeClr val="tx1"/>
                </a:solidFill>
                <a:latin typeface="Times"/>
              </a:defRPr>
            </a:lvl6pPr>
            <a:lvl7pPr marL="2866897" indent="-220530" defTabSz="955633" eaLnBrk="0" fontAlgn="base" hangingPunct="0">
              <a:spcBef>
                <a:spcPct val="0"/>
              </a:spcBef>
              <a:spcAft>
                <a:spcPct val="0"/>
              </a:spcAft>
              <a:defRPr sz="2300">
                <a:solidFill>
                  <a:schemeClr val="tx1"/>
                </a:solidFill>
                <a:latin typeface="Times"/>
              </a:defRPr>
            </a:lvl7pPr>
            <a:lvl8pPr marL="3307958" indent="-220530" defTabSz="955633" eaLnBrk="0" fontAlgn="base" hangingPunct="0">
              <a:spcBef>
                <a:spcPct val="0"/>
              </a:spcBef>
              <a:spcAft>
                <a:spcPct val="0"/>
              </a:spcAft>
              <a:defRPr sz="2300">
                <a:solidFill>
                  <a:schemeClr val="tx1"/>
                </a:solidFill>
                <a:latin typeface="Times"/>
              </a:defRPr>
            </a:lvl8pPr>
            <a:lvl9pPr marL="3749020" indent="-220530" defTabSz="955633" eaLnBrk="0" fontAlgn="base" hangingPunct="0">
              <a:spcBef>
                <a:spcPct val="0"/>
              </a:spcBef>
              <a:spcAft>
                <a:spcPct val="0"/>
              </a:spcAft>
              <a:defRPr sz="2300">
                <a:solidFill>
                  <a:schemeClr val="tx1"/>
                </a:solidFill>
                <a:latin typeface="Times"/>
              </a:defRPr>
            </a:lvl9pPr>
          </a:lstStyle>
          <a:p>
            <a:fld id="{A0FF1B13-33AA-4BB9-83AC-E5628449E5FF}" type="slidenum">
              <a:rPr lang="en-GB" altLang="en-US" sz="1300"/>
              <a:pPr/>
              <a:t>30</a:t>
            </a:fld>
            <a:endParaRPr lang="en-GB" altLang="en-US"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charset="0"/>
              </a:rPr>
              <a:t>Use this diagram to demonstrate some of the common sites for accidental injury.</a:t>
            </a:r>
          </a:p>
          <a:p>
            <a:pPr eaLnBrk="1" hangingPunct="1"/>
            <a:r>
              <a:rPr lang="en-GB" altLang="en-US" dirty="0">
                <a:latin typeface="Arial" charset="0"/>
              </a:rPr>
              <a:t>Not all bruising or marking is cause for concern. However when explanations do not correlate or the bruising is in an unusual place, this should be recorded and discussed with the DL or DDL</a:t>
            </a:r>
          </a:p>
          <a:p>
            <a:pPr eaLnBrk="1" hangingPunct="1"/>
            <a:endParaRPr lang="en-GB" altLang="en-US" dirty="0">
              <a:latin typeface="Arial" charset="0"/>
            </a:endParaRPr>
          </a:p>
          <a:p>
            <a:pPr eaLnBrk="1" hangingPunct="1"/>
            <a:r>
              <a:rPr lang="en-GB" altLang="en-US" dirty="0">
                <a:latin typeface="Arial" charset="0"/>
              </a:rPr>
              <a:t>Note  patterns, changes in behaviour, attendance etc</a:t>
            </a:r>
          </a:p>
          <a:p>
            <a:pPr eaLnBrk="1" hangingPunct="1"/>
            <a:endParaRPr lang="en-GB" altLang="en-US"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33">
              <a:defRPr sz="2300">
                <a:solidFill>
                  <a:schemeClr val="tx1"/>
                </a:solidFill>
                <a:latin typeface="Times"/>
              </a:defRPr>
            </a:lvl1pPr>
            <a:lvl2pPr marL="716725" indent="-275664" defTabSz="955633">
              <a:defRPr sz="2300">
                <a:solidFill>
                  <a:schemeClr val="tx1"/>
                </a:solidFill>
                <a:latin typeface="Times"/>
              </a:defRPr>
            </a:lvl2pPr>
            <a:lvl3pPr marL="1102653" indent="-220530" defTabSz="955633">
              <a:defRPr sz="2300">
                <a:solidFill>
                  <a:schemeClr val="tx1"/>
                </a:solidFill>
                <a:latin typeface="Times"/>
              </a:defRPr>
            </a:lvl3pPr>
            <a:lvl4pPr marL="1543714" indent="-220530" defTabSz="955633">
              <a:defRPr sz="2300">
                <a:solidFill>
                  <a:schemeClr val="tx1"/>
                </a:solidFill>
                <a:latin typeface="Times"/>
              </a:defRPr>
            </a:lvl4pPr>
            <a:lvl5pPr marL="1984775" indent="-220530" defTabSz="955633">
              <a:defRPr sz="2300">
                <a:solidFill>
                  <a:schemeClr val="tx1"/>
                </a:solidFill>
                <a:latin typeface="Times"/>
              </a:defRPr>
            </a:lvl5pPr>
            <a:lvl6pPr marL="2425836" indent="-220530" defTabSz="955633" eaLnBrk="0" fontAlgn="base" hangingPunct="0">
              <a:spcBef>
                <a:spcPct val="0"/>
              </a:spcBef>
              <a:spcAft>
                <a:spcPct val="0"/>
              </a:spcAft>
              <a:defRPr sz="2300">
                <a:solidFill>
                  <a:schemeClr val="tx1"/>
                </a:solidFill>
                <a:latin typeface="Times"/>
              </a:defRPr>
            </a:lvl6pPr>
            <a:lvl7pPr marL="2866897" indent="-220530" defTabSz="955633" eaLnBrk="0" fontAlgn="base" hangingPunct="0">
              <a:spcBef>
                <a:spcPct val="0"/>
              </a:spcBef>
              <a:spcAft>
                <a:spcPct val="0"/>
              </a:spcAft>
              <a:defRPr sz="2300">
                <a:solidFill>
                  <a:schemeClr val="tx1"/>
                </a:solidFill>
                <a:latin typeface="Times"/>
              </a:defRPr>
            </a:lvl7pPr>
            <a:lvl8pPr marL="3307958" indent="-220530" defTabSz="955633" eaLnBrk="0" fontAlgn="base" hangingPunct="0">
              <a:spcBef>
                <a:spcPct val="0"/>
              </a:spcBef>
              <a:spcAft>
                <a:spcPct val="0"/>
              </a:spcAft>
              <a:defRPr sz="2300">
                <a:solidFill>
                  <a:schemeClr val="tx1"/>
                </a:solidFill>
                <a:latin typeface="Times"/>
              </a:defRPr>
            </a:lvl8pPr>
            <a:lvl9pPr marL="3749020" indent="-220530" defTabSz="955633" eaLnBrk="0" fontAlgn="base" hangingPunct="0">
              <a:spcBef>
                <a:spcPct val="0"/>
              </a:spcBef>
              <a:spcAft>
                <a:spcPct val="0"/>
              </a:spcAft>
              <a:defRPr sz="2300">
                <a:solidFill>
                  <a:schemeClr val="tx1"/>
                </a:solidFill>
                <a:latin typeface="Times"/>
              </a:defRPr>
            </a:lvl9pPr>
          </a:lstStyle>
          <a:p>
            <a:fld id="{F5523BE6-E851-4851-8AB6-38B95EE3CBEB}" type="slidenum">
              <a:rPr lang="en-GB" altLang="en-US" sz="1300"/>
              <a:pPr/>
              <a:t>31</a:t>
            </a:fld>
            <a:endParaRPr lang="en-GB" altLang="en-US"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Comic Sans MS" pitchFamily="66" charset="0"/>
              </a:rPr>
              <a:t>Use this diagram to illustrate some of the areas that are suggestive of physical abuse.</a:t>
            </a:r>
          </a:p>
          <a:p>
            <a:pPr eaLnBrk="1" hangingPunct="1"/>
            <a:r>
              <a:rPr lang="en-GB" altLang="en-US" dirty="0">
                <a:latin typeface="Comic Sans MS" pitchFamily="66" charset="0"/>
              </a:rPr>
              <a:t>Reinforce the need to share any concerns with the Designated Senior Person.</a:t>
            </a:r>
          </a:p>
          <a:p>
            <a:pPr eaLnBrk="1" hangingPunct="1"/>
            <a:endParaRPr lang="en-GB" altLang="en-US" dirty="0"/>
          </a:p>
          <a:p>
            <a:pPr eaLnBrk="1" hangingPunct="1"/>
            <a:r>
              <a:rPr lang="en-GB" altLang="en-US" dirty="0"/>
              <a:t>Oral tissue: Frenula of the </a:t>
            </a:r>
            <a:r>
              <a:rPr lang="en-GB" altLang="en-US" dirty="0">
                <a:hlinkClick r:id="rId3"/>
              </a:rPr>
              <a:t>mouth</a:t>
            </a:r>
            <a:r>
              <a:rPr lang="en-GB" altLang="en-US" dirty="0"/>
              <a:t> include the </a:t>
            </a:r>
            <a:r>
              <a:rPr lang="en-GB" altLang="en-US" i="1" dirty="0">
                <a:hlinkClick r:id="rId4" tooltip="Frenulum linguae"/>
              </a:rPr>
              <a:t>frenulum linguae</a:t>
            </a:r>
            <a:r>
              <a:rPr lang="en-GB" altLang="en-US" dirty="0"/>
              <a:t> under the </a:t>
            </a:r>
            <a:r>
              <a:rPr lang="en-GB" altLang="en-US" dirty="0">
                <a:hlinkClick r:id="rId5"/>
              </a:rPr>
              <a:t>tongue</a:t>
            </a:r>
            <a:r>
              <a:rPr lang="en-GB" altLang="en-US" dirty="0"/>
              <a:t>, the </a:t>
            </a:r>
            <a:r>
              <a:rPr lang="en-GB" altLang="en-US" i="1" dirty="0">
                <a:hlinkClick r:id="rId6" tooltip="Frenulum labii superioris"/>
              </a:rPr>
              <a:t>frenulum labii superioris</a:t>
            </a:r>
            <a:r>
              <a:rPr lang="en-GB" altLang="en-US" dirty="0"/>
              <a:t> inside the upper lip, the </a:t>
            </a:r>
            <a:r>
              <a:rPr lang="en-GB" altLang="en-US" i="1" dirty="0">
                <a:hlinkClick r:id="rId7" tooltip="Frenulum labii inferioris"/>
              </a:rPr>
              <a:t>frenulum labii </a:t>
            </a:r>
            <a:r>
              <a:rPr lang="en-GB" altLang="en-US" i="1" dirty="0" err="1">
                <a:hlinkClick r:id="rId7" tooltip="Frenulum labii inferioris"/>
              </a:rPr>
              <a:t>inferioris</a:t>
            </a:r>
            <a:r>
              <a:rPr lang="en-GB" altLang="en-US" dirty="0"/>
              <a:t> inside the lower lip, and the </a:t>
            </a:r>
            <a:r>
              <a:rPr lang="en-GB" altLang="en-US" dirty="0">
                <a:hlinkClick r:id="rId8" tooltip="Buccal frena (page does not exist)"/>
              </a:rPr>
              <a:t>buccal </a:t>
            </a:r>
            <a:r>
              <a:rPr lang="en-GB" altLang="en-US" dirty="0" err="1">
                <a:hlinkClick r:id="rId8" tooltip="Buccal frena (page does not exist)"/>
              </a:rPr>
              <a:t>frena</a:t>
            </a:r>
            <a:r>
              <a:rPr lang="en-GB" altLang="en-US" dirty="0"/>
              <a:t> which connect the cheeks to the gum. These can easily be torn by violent blows to the face or mouth, thus a torn frenulum is sometimes a warning sign of </a:t>
            </a:r>
            <a:r>
              <a:rPr lang="en-GB" altLang="en-US" dirty="0">
                <a:hlinkClick r:id="rId9"/>
              </a:rPr>
              <a:t>physical abuse</a:t>
            </a:r>
            <a:r>
              <a:rPr lang="en-GB" altLang="en-US" dirty="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C6DC74F6-0F8B-4C49-89D7-D416D153CA48}" type="slidenum">
              <a:rPr lang="en-US" altLang="en-US" sz="1200" smtClean="0"/>
              <a:pPr/>
              <a:t>3</a:t>
            </a:fld>
            <a:endParaRPr lang="en-US" alt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r>
              <a:rPr lang="en-GB" altLang="en-US" sz="1100" dirty="0">
                <a:latin typeface="Arial" panose="020B0604020202020204" pitchFamily="34" charset="0"/>
                <a:cs typeface="Arial" panose="020B0604020202020204" pitchFamily="34" charset="0"/>
              </a:rPr>
              <a:t>Safeguarding is wider</a:t>
            </a:r>
            <a:r>
              <a:rPr lang="en-GB" altLang="en-US" sz="1100" baseline="0" dirty="0">
                <a:latin typeface="Arial" panose="020B0604020202020204" pitchFamily="34" charset="0"/>
                <a:cs typeface="Arial" panose="020B0604020202020204" pitchFamily="34" charset="0"/>
              </a:rPr>
              <a:t> than </a:t>
            </a:r>
            <a:r>
              <a:rPr lang="en-GB" altLang="en-US" sz="1100" dirty="0">
                <a:latin typeface="Arial" panose="020B0604020202020204" pitchFamily="34" charset="0"/>
                <a:cs typeface="Arial" panose="020B0604020202020204" pitchFamily="34" charset="0"/>
              </a:rPr>
              <a:t>child protection</a:t>
            </a:r>
            <a:r>
              <a:rPr lang="en-GB" altLang="en-US" sz="1100" baseline="0" dirty="0">
                <a:latin typeface="Arial" panose="020B0604020202020204" pitchFamily="34" charset="0"/>
                <a:cs typeface="Arial" panose="020B0604020202020204" pitchFamily="34" charset="0"/>
              </a:rPr>
              <a:t> – school leadership has to have oversight of all these areas of work and ensure all statutory requirements are met – huge area of work</a:t>
            </a:r>
            <a:endParaRPr lang="en-GB" altLang="en-US" sz="1100" dirty="0">
              <a:latin typeface="Arial" panose="020B0604020202020204" pitchFamily="34" charset="0"/>
              <a:cs typeface="Arial" panose="020B0604020202020204" pitchFamily="34" charset="0"/>
            </a:endParaRPr>
          </a:p>
          <a:p>
            <a:pPr eaLnBrk="1" hangingPunct="1"/>
            <a:endParaRPr lang="en-GB" altLang="en-US" sz="1100" dirty="0">
              <a:latin typeface="Arial" panose="020B0604020202020204" pitchFamily="34" charset="0"/>
              <a:cs typeface="Arial" panose="020B0604020202020204" pitchFamily="34" charset="0"/>
            </a:endParaRPr>
          </a:p>
          <a:p>
            <a:pPr eaLnBrk="1" hangingPunct="1"/>
            <a:endParaRPr lang="en-GB" altLang="en-US"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F8A2FE-DE86-4A33-AF36-D15B87A8CC57}" type="slidenum">
              <a:rPr lang="en-GB" smtClean="0"/>
              <a:t>36</a:t>
            </a:fld>
            <a:endParaRPr lang="en-GB"/>
          </a:p>
        </p:txBody>
      </p:sp>
    </p:spTree>
    <p:extLst>
      <p:ext uri="{BB962C8B-B14F-4D97-AF65-F5344CB8AC3E}">
        <p14:creationId xmlns:p14="http://schemas.microsoft.com/office/powerpoint/2010/main" val="534381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38</a:t>
            </a:fld>
            <a:endParaRPr lang="en-GB"/>
          </a:p>
        </p:txBody>
      </p:sp>
    </p:spTree>
    <p:extLst>
      <p:ext uri="{BB962C8B-B14F-4D97-AF65-F5344CB8AC3E}">
        <p14:creationId xmlns:p14="http://schemas.microsoft.com/office/powerpoint/2010/main" val="4192830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the age of the child may be a contributing factor for an imbalance of power, there are a range of other factors that could make a child more vulnerable to exploitation, including:</a:t>
            </a:r>
          </a:p>
          <a:p>
            <a:endParaRPr lang="en-GB" dirty="0"/>
          </a:p>
          <a:p>
            <a:pPr marL="171450" indent="-171450">
              <a:buFont typeface="Arial" panose="020B0604020202020204" pitchFamily="34" charset="0"/>
              <a:buChar char="•"/>
            </a:pPr>
            <a:r>
              <a:rPr lang="en-GB" dirty="0"/>
              <a:t>sexual identity</a:t>
            </a:r>
          </a:p>
          <a:p>
            <a:pPr marL="171450" indent="-171450">
              <a:buFont typeface="Arial" panose="020B0604020202020204" pitchFamily="34" charset="0"/>
              <a:buChar char="•"/>
            </a:pPr>
            <a:r>
              <a:rPr lang="en-GB" dirty="0"/>
              <a:t>cognitive ability</a:t>
            </a:r>
          </a:p>
          <a:p>
            <a:pPr marL="171450" indent="-171450">
              <a:buFont typeface="Arial" panose="020B0604020202020204" pitchFamily="34" charset="0"/>
              <a:buChar char="•"/>
            </a:pPr>
            <a:r>
              <a:rPr lang="en-GB" dirty="0"/>
              <a:t>learning difficulties</a:t>
            </a:r>
          </a:p>
          <a:p>
            <a:pPr marL="171450" indent="-171450">
              <a:buFont typeface="Arial" panose="020B0604020202020204" pitchFamily="34" charset="0"/>
              <a:buChar char="•"/>
            </a:pPr>
            <a:r>
              <a:rPr lang="en-GB" dirty="0"/>
              <a:t>communication ability</a:t>
            </a:r>
          </a:p>
          <a:p>
            <a:pPr marL="171450" indent="-171450">
              <a:buFont typeface="Arial" panose="020B0604020202020204" pitchFamily="34" charset="0"/>
              <a:buChar char="•"/>
            </a:pPr>
            <a:r>
              <a:rPr lang="en-GB" dirty="0"/>
              <a:t>physical strength, status</a:t>
            </a:r>
          </a:p>
          <a:p>
            <a:pPr marL="171450" indent="-171450">
              <a:buFont typeface="Arial" panose="020B0604020202020204" pitchFamily="34" charset="0"/>
              <a:buChar char="•"/>
            </a:pPr>
            <a:r>
              <a:rPr lang="en-GB" dirty="0"/>
              <a:t>access to economic or other resources.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Some of the following can be indicators of both child criminal and sexual exploitation where children: • appear with unexplained gifts, money or new possessions; • associate with other children involved in exploitation; • suffer from changes in emotional well-being; • misuse drugs and alcohol; • go missing for periods of time or regularly come home late; and • regularly miss school or education or do not take part in education</a:t>
            </a:r>
          </a:p>
        </p:txBody>
      </p:sp>
      <p:sp>
        <p:nvSpPr>
          <p:cNvPr id="4" name="Slide Number Placeholder 3"/>
          <p:cNvSpPr>
            <a:spLocks noGrp="1"/>
          </p:cNvSpPr>
          <p:nvPr>
            <p:ph type="sldNum" sz="quarter" idx="5"/>
          </p:nvPr>
        </p:nvSpPr>
        <p:spPr/>
        <p:txBody>
          <a:bodyPr/>
          <a:lstStyle/>
          <a:p>
            <a:fld id="{C1F8A2FE-DE86-4A33-AF36-D15B87A8CC57}" type="slidenum">
              <a:rPr lang="en-GB" smtClean="0"/>
              <a:t>42</a:t>
            </a:fld>
            <a:endParaRPr lang="en-GB"/>
          </a:p>
        </p:txBody>
      </p:sp>
    </p:spTree>
    <p:extLst>
      <p:ext uri="{BB962C8B-B14F-4D97-AF65-F5344CB8AC3E}">
        <p14:creationId xmlns:p14="http://schemas.microsoft.com/office/powerpoint/2010/main" val="438484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CSE, </a:t>
            </a:r>
            <a:r>
              <a:rPr lang="en-GB" sz="1200" dirty="0"/>
              <a:t>children who have older boyfriends or girlfriends or children who suffer from sexually transmitted infections or become pregnant are also indicators</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43</a:t>
            </a:fld>
            <a:endParaRPr lang="en-GB"/>
          </a:p>
        </p:txBody>
      </p:sp>
    </p:spTree>
    <p:extLst>
      <p:ext uri="{BB962C8B-B14F-4D97-AF65-F5344CB8AC3E}">
        <p14:creationId xmlns:p14="http://schemas.microsoft.com/office/powerpoint/2010/main" val="3693197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note that the experience of girls who are criminally exploited can be very different to that of boys. The indicators may not be the same, however professionals should be aware that girls are at risk of criminal exploitation too. It is also important to note that both boys and girls being criminally exploited may be at higher risk of sexual exploitation.</a:t>
            </a:r>
          </a:p>
        </p:txBody>
      </p:sp>
      <p:sp>
        <p:nvSpPr>
          <p:cNvPr id="4" name="Slide Number Placeholder 3"/>
          <p:cNvSpPr>
            <a:spLocks noGrp="1"/>
          </p:cNvSpPr>
          <p:nvPr>
            <p:ph type="sldNum" sz="quarter" idx="5"/>
          </p:nvPr>
        </p:nvSpPr>
        <p:spPr/>
        <p:txBody>
          <a:bodyPr/>
          <a:lstStyle/>
          <a:p>
            <a:fld id="{C1F8A2FE-DE86-4A33-AF36-D15B87A8CC57}" type="slidenum">
              <a:rPr lang="en-GB" smtClean="0"/>
              <a:t>44</a:t>
            </a:fld>
            <a:endParaRPr lang="en-GB"/>
          </a:p>
        </p:txBody>
      </p:sp>
    </p:spTree>
    <p:extLst>
      <p:ext uri="{BB962C8B-B14F-4D97-AF65-F5344CB8AC3E}">
        <p14:creationId xmlns:p14="http://schemas.microsoft.com/office/powerpoint/2010/main" val="3132160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0" dirty="0"/>
              <a:t>Involves exploitative situations, contexts and relationships where young people receive something (for example food, accommodation, drugs, alcohol, gifts, money or in some cases simply affection) as a result of engaging in sexual activities </a:t>
            </a:r>
          </a:p>
          <a:p>
            <a:pPr marL="0" indent="0" algn="just">
              <a:buNone/>
            </a:pPr>
            <a:endParaRPr lang="en-GB" sz="1200" dirty="0"/>
          </a:p>
          <a:p>
            <a:pPr marL="0" indent="0" algn="just">
              <a:buNone/>
            </a:pPr>
            <a:endParaRPr lang="en-GB" sz="1200" dirty="0"/>
          </a:p>
          <a:p>
            <a:pPr marL="0" indent="0" algn="just">
              <a:buNone/>
            </a:pPr>
            <a:r>
              <a:rPr lang="en-GB" sz="1200" dirty="0"/>
              <a:t>Can take many forms ranging from the seemingly ‘consensual’ relationship where sex is exchanged for affection or gifts, to serious organised crime by gangs and groups.</a:t>
            </a:r>
            <a:r>
              <a:rPr lang="en-GB" sz="1200" baseline="0" dirty="0"/>
              <a:t>   </a:t>
            </a:r>
            <a:r>
              <a:rPr lang="en-GB" sz="1200" dirty="0"/>
              <a:t>Like all forms of child sex abuse, child sexual exploitation:</a:t>
            </a:r>
          </a:p>
          <a:p>
            <a:pPr marL="0" indent="0" algn="just">
              <a:buNone/>
            </a:pPr>
            <a:endParaRPr lang="en-GB" sz="1200" dirty="0"/>
          </a:p>
          <a:p>
            <a:pPr marL="0" indent="0" algn="just">
              <a:buNone/>
            </a:pPr>
            <a:r>
              <a:rPr lang="en-GB" sz="1200" dirty="0"/>
              <a:t>• can affect any child or young person (male or female) under the age of 18</a:t>
            </a:r>
          </a:p>
          <a:p>
            <a:pPr marL="0" indent="0" algn="just">
              <a:buNone/>
            </a:pPr>
            <a:r>
              <a:rPr lang="en-GB" sz="1200" dirty="0"/>
              <a:t>years, including 16 and 17 year olds who can legally consent to have sex;</a:t>
            </a:r>
          </a:p>
          <a:p>
            <a:pPr marL="0" indent="0" algn="just">
              <a:buNone/>
            </a:pPr>
            <a:r>
              <a:rPr lang="en-GB" sz="1200" dirty="0"/>
              <a:t>• can still be abuse even if the sexual activity appears consensual;</a:t>
            </a:r>
          </a:p>
          <a:p>
            <a:pPr marL="0" indent="0" algn="just">
              <a:buNone/>
            </a:pPr>
            <a:r>
              <a:rPr lang="en-GB" sz="1200" dirty="0"/>
              <a:t>• can include both contact (penetrative and non-penetrative acts) and noncontact</a:t>
            </a:r>
          </a:p>
          <a:p>
            <a:pPr marL="0" indent="0" algn="just">
              <a:buNone/>
            </a:pPr>
            <a:r>
              <a:rPr lang="en-GB" sz="1200" dirty="0"/>
              <a:t>sexual activity;</a:t>
            </a:r>
          </a:p>
          <a:p>
            <a:pPr marL="0" indent="0" algn="just">
              <a:buNone/>
            </a:pPr>
            <a:r>
              <a:rPr lang="en-GB" sz="1200" dirty="0"/>
              <a:t>• can take place in person or via technology, or a combination of both;</a:t>
            </a:r>
          </a:p>
          <a:p>
            <a:pPr marL="0" indent="0" algn="just">
              <a:buNone/>
            </a:pPr>
            <a:r>
              <a:rPr lang="en-GB" sz="1200" dirty="0"/>
              <a:t>• can involve force and/or enticement-based methods of compliance and may, or</a:t>
            </a:r>
          </a:p>
          <a:p>
            <a:pPr marL="0" indent="0" algn="just">
              <a:buNone/>
            </a:pPr>
            <a:r>
              <a:rPr lang="en-GB" sz="1200" dirty="0"/>
              <a:t>may not, be accompanied by violence or threats of violence;</a:t>
            </a:r>
          </a:p>
          <a:p>
            <a:pPr marL="0" indent="0" algn="just">
              <a:buNone/>
            </a:pPr>
            <a:r>
              <a:rPr lang="en-GB" sz="1200" dirty="0"/>
              <a:t>• may occur without the child or young person’s immediate knowledge (e.g.</a:t>
            </a:r>
          </a:p>
          <a:p>
            <a:pPr marL="0" indent="0" algn="just">
              <a:buNone/>
            </a:pPr>
            <a:r>
              <a:rPr lang="en-GB" sz="1200" dirty="0"/>
              <a:t>through others copying videos or images they have created and posted on</a:t>
            </a:r>
          </a:p>
          <a:p>
            <a:pPr marL="0" indent="0" algn="just">
              <a:buNone/>
            </a:pPr>
            <a:r>
              <a:rPr lang="en-GB" sz="1200" dirty="0"/>
              <a:t>social media); </a:t>
            </a:r>
          </a:p>
          <a:p>
            <a:pPr marL="0" indent="0" algn="just">
              <a:buNone/>
            </a:pPr>
            <a:r>
              <a:rPr lang="en-GB" sz="1200" dirty="0"/>
              <a:t>• can be perpetrated by individuals or groups, males or females, and children or</a:t>
            </a:r>
          </a:p>
          <a:p>
            <a:pPr marL="0" indent="0" algn="just">
              <a:buNone/>
            </a:pPr>
            <a:r>
              <a:rPr lang="en-GB" sz="1200" dirty="0"/>
              <a:t>adults. The abuse can be a one-off occurrence or a series of incidents over</a:t>
            </a:r>
          </a:p>
          <a:p>
            <a:pPr marL="0" indent="0" algn="just">
              <a:buNone/>
            </a:pPr>
            <a:r>
              <a:rPr lang="en-GB" sz="1200" dirty="0"/>
              <a:t>time, and range from opportunistic to complex organised abuse; and</a:t>
            </a:r>
          </a:p>
          <a:p>
            <a:pPr marL="0" indent="0" algn="just">
              <a:buNone/>
            </a:pPr>
            <a:r>
              <a:rPr lang="en-GB" sz="1200" dirty="0"/>
              <a:t>• is typified by some form of power imbalance in favour of those perpetrating the</a:t>
            </a:r>
          </a:p>
          <a:p>
            <a:pPr marL="0" indent="0" algn="just">
              <a:buNone/>
            </a:pPr>
            <a:r>
              <a:rPr lang="en-GB" sz="1200" dirty="0"/>
              <a:t>abuse. Whilst age may be the most obvious, this power imbalance can also be</a:t>
            </a:r>
          </a:p>
          <a:p>
            <a:pPr marL="0" indent="0" algn="just">
              <a:buNone/>
            </a:pPr>
            <a:r>
              <a:rPr lang="en-GB" sz="1200" dirty="0"/>
              <a:t>due to a range of other factors including gender, sexual identity, cognitive</a:t>
            </a:r>
          </a:p>
          <a:p>
            <a:pPr marL="0" indent="0" algn="just">
              <a:buNone/>
            </a:pPr>
            <a:r>
              <a:rPr lang="en-GB" sz="1200" dirty="0"/>
              <a:t>ability, physical strength, status, and access to economic or other resources.</a:t>
            </a:r>
          </a:p>
          <a:p>
            <a:pPr marL="0" indent="0" algn="just">
              <a:buNone/>
            </a:pPr>
            <a:r>
              <a:rPr lang="en-GB" sz="1200" dirty="0"/>
              <a:t>Some of the following signs may be indicators of child sexual exploitation:</a:t>
            </a:r>
          </a:p>
          <a:p>
            <a:pPr marL="0" indent="0" algn="just">
              <a:buNone/>
            </a:pPr>
            <a:r>
              <a:rPr lang="en-GB" sz="1200" dirty="0"/>
              <a:t>• children who appear with unexplained gifts or new possessions;</a:t>
            </a:r>
          </a:p>
          <a:p>
            <a:pPr marL="0" indent="0" algn="just">
              <a:buNone/>
            </a:pPr>
            <a:r>
              <a:rPr lang="en-GB" sz="1200" dirty="0"/>
              <a:t>• children who associate with other young people involved in exploitation;</a:t>
            </a:r>
          </a:p>
          <a:p>
            <a:pPr marL="0" indent="0" algn="just">
              <a:buNone/>
            </a:pPr>
            <a:r>
              <a:rPr lang="en-GB" sz="1200" dirty="0"/>
              <a:t>• children who have older boyfriends or girlfriends;</a:t>
            </a:r>
          </a:p>
          <a:p>
            <a:pPr marL="0" indent="0" algn="just">
              <a:buNone/>
            </a:pPr>
            <a:r>
              <a:rPr lang="en-GB" sz="1200" dirty="0"/>
              <a:t>• children who suffer from sexually transmitted infections or become pregnant;</a:t>
            </a:r>
          </a:p>
          <a:p>
            <a:pPr marL="0" indent="0" algn="just">
              <a:buNone/>
            </a:pPr>
            <a:r>
              <a:rPr lang="en-GB" sz="1200" dirty="0"/>
              <a:t>• children who suffer from changes in emotional well-being;</a:t>
            </a:r>
          </a:p>
          <a:p>
            <a:pPr marL="0" indent="0" algn="just">
              <a:buNone/>
            </a:pPr>
            <a:r>
              <a:rPr lang="en-GB" sz="1200" dirty="0"/>
              <a:t>• children who misuse drugs and alcohol;</a:t>
            </a:r>
          </a:p>
          <a:p>
            <a:pPr marL="0" indent="0" algn="just">
              <a:buNone/>
            </a:pPr>
            <a:r>
              <a:rPr lang="en-GB" sz="1200" dirty="0"/>
              <a:t>• children who go missing for periods of time or regularly come home late; and</a:t>
            </a:r>
          </a:p>
          <a:p>
            <a:pPr marL="0" indent="0" algn="just">
              <a:buNone/>
            </a:pPr>
            <a:r>
              <a:rPr lang="en-GB" sz="1200" dirty="0"/>
              <a:t>• children who regularly miss school or education or do not take part in</a:t>
            </a:r>
          </a:p>
          <a:p>
            <a:pPr marL="0" indent="0" algn="just">
              <a:buNone/>
            </a:pPr>
            <a:r>
              <a:rPr lang="en-GB" sz="1200" dirty="0"/>
              <a:t>education.</a:t>
            </a:r>
          </a:p>
          <a:p>
            <a:pPr marL="0" indent="0" algn="just">
              <a:buNone/>
            </a:pPr>
            <a:endParaRPr lang="en-GB" sz="1200" dirty="0"/>
          </a:p>
          <a:p>
            <a:pPr marL="0" indent="0" algn="just">
              <a:buNone/>
            </a:pPr>
            <a:r>
              <a:rPr lang="en-GB" sz="1200" dirty="0"/>
              <a:t>There is an imbalance of power in the relationship</a:t>
            </a:r>
          </a:p>
          <a:p>
            <a:endParaRPr lang="en-GB" sz="1200" dirty="0"/>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45</a:t>
            </a:fld>
            <a:endParaRPr lang="en-GB"/>
          </a:p>
        </p:txBody>
      </p:sp>
    </p:spTree>
    <p:extLst>
      <p:ext uri="{BB962C8B-B14F-4D97-AF65-F5344CB8AC3E}">
        <p14:creationId xmlns:p14="http://schemas.microsoft.com/office/powerpoint/2010/main" val="1888072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r>
              <a:rPr lang="en-GB" dirty="0"/>
              <a:t>Under section 5B(11) (a) of the Female Genital Mutilation Act 2003, “teacher” means, in relation to England, a person within section 141A(1) of the Education Act 2002 (persons employed or engaged to carry out teaching work at schools and other institutions in England).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at the </a:t>
            </a:r>
            <a:r>
              <a:rPr lang="en-GB" sz="1200" dirty="0">
                <a:hlinkClick r:id="rId3"/>
              </a:rPr>
              <a:t>National FGM Centre</a:t>
            </a:r>
            <a:r>
              <a:rPr lang="en-GB" sz="1200" dirty="0"/>
              <a:t> </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46</a:t>
            </a:fld>
            <a:endParaRPr lang="en-GB"/>
          </a:p>
        </p:txBody>
      </p:sp>
    </p:spTree>
    <p:extLst>
      <p:ext uri="{BB962C8B-B14F-4D97-AF65-F5344CB8AC3E}">
        <p14:creationId xmlns:p14="http://schemas.microsoft.com/office/powerpoint/2010/main" val="1729833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47</a:t>
            </a:fld>
            <a:endParaRPr lang="en-GB"/>
          </a:p>
        </p:txBody>
      </p:sp>
    </p:spTree>
    <p:extLst>
      <p:ext uri="{BB962C8B-B14F-4D97-AF65-F5344CB8AC3E}">
        <p14:creationId xmlns:p14="http://schemas.microsoft.com/office/powerpoint/2010/main" val="803485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It is essential that all staff understand the importance of challenging inappropriate behaviours between peers, many of which are listed below, that are actually abusive in nature. Downplaying certain behaviours, for example dismissing sexual harassment as “just banter”, “just having a laugh”, “part of growing up” or “boys being boys” can lead to a culture of unacceptable behaviours, an unsafe environment for children and in worst case scenarios a culture that normalises abuse leading to children accepting it as normal and not coming forward to report it. </a:t>
            </a:r>
          </a:p>
          <a:p>
            <a:endParaRPr lang="en-GB" dirty="0"/>
          </a:p>
          <a:p>
            <a:r>
              <a:rPr lang="en-GB" dirty="0"/>
              <a:t>Peer on peer abuse is most likely to include, but may not be limited to: • bullying (including cyberbullying, prejudice-based and discriminatory bullying); • abuse in intimate personal relationships between peers; • physical abuse such as hitting, kicking, shaking, biting, hair pulling, or otherwise causing physical harm (this may include an online element which facilitates, threatens and/or encourages physical abuse); • sexual violence, such as rape, assault by penetration and sexual assault; (this may include an online element which facilitates, threatens and/or encourages sexual violence); • sexual harassment, such as sexual comments, remarks, jokes and online sexual harassment, which may be standalone or part of a broader pattern of abuse; • causing someone to engage in sexual activity without consent, such as forcing someone to strip, touch themselves sexually, or to engage in sexual activity with a third party; • consensual and non-consensual sharing of nudes and semi nudes images and or videos (also known as sexting or youth produced sexual imagery); • </a:t>
            </a:r>
            <a:r>
              <a:rPr lang="en-GB" dirty="0" err="1"/>
              <a:t>upskirting</a:t>
            </a:r>
            <a:r>
              <a:rPr lang="en-GB" dirty="0"/>
              <a:t>, which typically involves taking a picture under a person’s clothing without their permission, with the intention of viewing their genitals or buttocks to obtain sexual gratification, or cause the victim humiliation, distress or alarm; and • initiation/hazing type violence and rituals (this could include activities involving harassment, abuse or humiliation used as a way of initiating a person into a group and may also include an online element). </a:t>
            </a:r>
          </a:p>
          <a:p>
            <a:endParaRPr lang="en-GB" dirty="0"/>
          </a:p>
          <a:p>
            <a:endParaRPr lang="en-GB" dirty="0"/>
          </a:p>
          <a:p>
            <a:r>
              <a:rPr lang="en-GB" b="1" u="sng" dirty="0"/>
              <a:t>DISCUSSION</a:t>
            </a:r>
            <a:r>
              <a:rPr lang="en-GB" b="1" dirty="0"/>
              <a:t>:</a:t>
            </a:r>
          </a:p>
          <a:p>
            <a:endParaRPr lang="en-GB" dirty="0"/>
          </a:p>
          <a:p>
            <a:pPr marL="171450" indent="-171450">
              <a:buFont typeface="Arial" panose="020B0604020202020204" pitchFamily="34" charset="0"/>
              <a:buChar char="•"/>
            </a:pPr>
            <a:r>
              <a:rPr lang="en-GB" dirty="0"/>
              <a:t>Are you confident that children know how to report peer on peer abuse?</a:t>
            </a:r>
          </a:p>
          <a:p>
            <a:pPr marL="171450" indent="-171450">
              <a:buFont typeface="Arial" panose="020B0604020202020204" pitchFamily="34" charset="0"/>
              <a:buChar char="•"/>
            </a:pPr>
            <a:r>
              <a:rPr lang="en-GB" dirty="0"/>
              <a:t>Are you confident all staff recognise peer on peer abuse (and do not dismiss it as inappropriate behaviour)?</a:t>
            </a:r>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48</a:t>
            </a:fld>
            <a:endParaRPr lang="en-GB"/>
          </a:p>
        </p:txBody>
      </p:sp>
    </p:spTree>
    <p:extLst>
      <p:ext uri="{BB962C8B-B14F-4D97-AF65-F5344CB8AC3E}">
        <p14:creationId xmlns:p14="http://schemas.microsoft.com/office/powerpoint/2010/main" val="43260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Advice for schools and colleges is provided in the Home Office’s Preventing youth violence and gang involvement and its Criminal exploitation of children and vulnerable adults: county lines guidance.</a:t>
            </a:r>
          </a:p>
        </p:txBody>
      </p:sp>
      <p:sp>
        <p:nvSpPr>
          <p:cNvPr id="4" name="Slide Number Placeholder 3"/>
          <p:cNvSpPr>
            <a:spLocks noGrp="1"/>
          </p:cNvSpPr>
          <p:nvPr>
            <p:ph type="sldNum" sz="quarter" idx="10"/>
          </p:nvPr>
        </p:nvSpPr>
        <p:spPr/>
        <p:txBody>
          <a:bodyPr/>
          <a:lstStyle/>
          <a:p>
            <a:fld id="{C1F8A2FE-DE86-4A33-AF36-D15B87A8CC57}" type="slidenum">
              <a:rPr lang="en-GB" smtClean="0"/>
              <a:t>50</a:t>
            </a:fld>
            <a:endParaRPr lang="en-GB"/>
          </a:p>
        </p:txBody>
      </p:sp>
    </p:spTree>
    <p:extLst>
      <p:ext uri="{BB962C8B-B14F-4D97-AF65-F5344CB8AC3E}">
        <p14:creationId xmlns:p14="http://schemas.microsoft.com/office/powerpoint/2010/main" val="273731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Act (HMG, 2004)</a:t>
            </a:r>
          </a:p>
          <a:p>
            <a:endParaRPr lang="en-GB" dirty="0"/>
          </a:p>
          <a:p>
            <a:r>
              <a:rPr lang="en-GB" dirty="0"/>
              <a:t>Multi-agency working:  ‘no single practitioner can have a full picture of a child’s needs and circumstances’ (KCSIE, DfE 2021)</a:t>
            </a:r>
          </a:p>
        </p:txBody>
      </p:sp>
      <p:sp>
        <p:nvSpPr>
          <p:cNvPr id="4" name="Slide Number Placeholder 3"/>
          <p:cNvSpPr>
            <a:spLocks noGrp="1"/>
          </p:cNvSpPr>
          <p:nvPr>
            <p:ph type="sldNum" sz="quarter" idx="5"/>
          </p:nvPr>
        </p:nvSpPr>
        <p:spPr/>
        <p:txBody>
          <a:bodyPr/>
          <a:lstStyle/>
          <a:p>
            <a:fld id="{C1F8A2FE-DE86-4A33-AF36-D15B87A8CC57}" type="slidenum">
              <a:rPr lang="en-GB" smtClean="0"/>
              <a:t>4</a:t>
            </a:fld>
            <a:endParaRPr lang="en-GB"/>
          </a:p>
        </p:txBody>
      </p:sp>
    </p:spTree>
    <p:extLst>
      <p:ext uri="{BB962C8B-B14F-4D97-AF65-F5344CB8AC3E}">
        <p14:creationId xmlns:p14="http://schemas.microsoft.com/office/powerpoint/2010/main" val="880906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DISCUSSION</a:t>
            </a:r>
            <a:r>
              <a:rPr lang="en-GB" b="1" dirty="0"/>
              <a:t>:</a:t>
            </a:r>
          </a:p>
          <a:p>
            <a:endParaRPr lang="en-GB" dirty="0"/>
          </a:p>
          <a:p>
            <a:r>
              <a:rPr lang="en-GB" dirty="0"/>
              <a:t>What does this mean?</a:t>
            </a:r>
          </a:p>
          <a:p>
            <a:r>
              <a:rPr lang="en-GB" dirty="0"/>
              <a:t>Why is it important?</a:t>
            </a:r>
          </a:p>
          <a:p>
            <a:r>
              <a:rPr lang="en-GB" dirty="0"/>
              <a:t>What might parents do / say to hide abuse?</a:t>
            </a:r>
          </a:p>
          <a:p>
            <a:endParaRPr lang="en-GB"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51</a:t>
            </a:fld>
            <a:endParaRPr lang="en-GB"/>
          </a:p>
        </p:txBody>
      </p:sp>
    </p:spTree>
    <p:extLst>
      <p:ext uri="{BB962C8B-B14F-4D97-AF65-F5344CB8AC3E}">
        <p14:creationId xmlns:p14="http://schemas.microsoft.com/office/powerpoint/2010/main" val="28280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t>
            </a:r>
            <a:r>
              <a:rPr lang="en-GB" baseline="0" dirty="0"/>
              <a:t> clear that the expectation is for staff members to work in accordance with the school policy and procedures (in that any concerns should be reported to the Designated Lead).  We would not expect staff to be making referrals to Social Care in isolation – this is in KCSIE for situations where concerns are not being responded to</a:t>
            </a:r>
          </a:p>
          <a:p>
            <a:endParaRPr lang="en-GB" baseline="0" dirty="0"/>
          </a:p>
          <a:p>
            <a:r>
              <a:rPr lang="en-GB" baseline="0" dirty="0"/>
              <a:t>Refer staff to contact details for the Children and Families Hub (process chart available on Essex School Infolink and in Child Protection Policy)</a:t>
            </a:r>
          </a:p>
          <a:p>
            <a:endParaRPr lang="en-GB" baseline="0" dirty="0"/>
          </a:p>
          <a:p>
            <a:r>
              <a:rPr lang="en-GB" dirty="0"/>
              <a:t>The DL</a:t>
            </a:r>
            <a:r>
              <a:rPr lang="en-GB" baseline="0" dirty="0"/>
              <a:t> or DDL </a:t>
            </a:r>
            <a:r>
              <a:rPr lang="en-GB" dirty="0"/>
              <a:t>should always be available to discuss safeguarding concerns. If in exceptional circumstances, they</a:t>
            </a:r>
            <a:r>
              <a:rPr lang="en-GB" baseline="0" dirty="0"/>
              <a:t> are </a:t>
            </a:r>
            <a:r>
              <a:rPr lang="en-GB" dirty="0"/>
              <a:t>not available, this should not delay appropriate action being taken. Staff should consider speaking to a member of the senior leadership team and/or take advice from local children’s social care. In these circumstances, any action taken should be shared with the designated safeguarding lead (or deputy) as soon as is practically possible</a:t>
            </a:r>
          </a:p>
          <a:p>
            <a:endParaRPr lang="en-GB" dirty="0"/>
          </a:p>
          <a:p>
            <a:r>
              <a:rPr lang="en-GB" dirty="0"/>
              <a:t>How do you feed back to staff on the outcome of a concern they have raised?</a:t>
            </a:r>
          </a:p>
        </p:txBody>
      </p:sp>
      <p:sp>
        <p:nvSpPr>
          <p:cNvPr id="4" name="Slide Number Placeholder 3"/>
          <p:cNvSpPr>
            <a:spLocks noGrp="1"/>
          </p:cNvSpPr>
          <p:nvPr>
            <p:ph type="sldNum" sz="quarter" idx="10"/>
          </p:nvPr>
        </p:nvSpPr>
        <p:spPr/>
        <p:txBody>
          <a:bodyPr/>
          <a:lstStyle/>
          <a:p>
            <a:fld id="{C1F8A2FE-DE86-4A33-AF36-D15B87A8CC57}" type="slidenum">
              <a:rPr lang="en-GB" smtClean="0"/>
              <a:t>52</a:t>
            </a:fld>
            <a:endParaRPr lang="en-GB"/>
          </a:p>
        </p:txBody>
      </p:sp>
    </p:spTree>
    <p:extLst>
      <p:ext uri="{BB962C8B-B14F-4D97-AF65-F5344CB8AC3E}">
        <p14:creationId xmlns:p14="http://schemas.microsoft.com/office/powerpoint/2010/main" val="3591760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Early</a:t>
            </a:r>
            <a:r>
              <a:rPr lang="en-GB" baseline="0" dirty="0"/>
              <a:t> help will be covered later, but refer to Essex Effective Support and make staff aware of the Directory of Services</a:t>
            </a:r>
          </a:p>
          <a:p>
            <a:endParaRPr lang="en-GB" baseline="0" dirty="0"/>
          </a:p>
          <a:p>
            <a:r>
              <a:rPr lang="en-GB" b="1" u="sng" baseline="0" dirty="0"/>
              <a:t>DISCUSSION:</a:t>
            </a:r>
          </a:p>
          <a:p>
            <a:endParaRPr lang="en-GB" baseline="0" dirty="0"/>
          </a:p>
          <a:p>
            <a:r>
              <a:rPr lang="en-GB" baseline="0" dirty="0"/>
              <a:t>How are cases reviewed in your school?  </a:t>
            </a:r>
          </a:p>
          <a:p>
            <a:r>
              <a:rPr lang="en-GB" baseline="0" dirty="0"/>
              <a:t>Is there a process for this so nothing is missed?</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53</a:t>
            </a:fld>
            <a:endParaRPr lang="en-GB"/>
          </a:p>
        </p:txBody>
      </p:sp>
    </p:spTree>
    <p:extLst>
      <p:ext uri="{BB962C8B-B14F-4D97-AF65-F5344CB8AC3E}">
        <p14:creationId xmlns:p14="http://schemas.microsoft.com/office/powerpoint/2010/main" val="3591760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after a referral, the child’s situation does not appear to be improving, the referrer should consider following local escalation procedures to ensure their concerns have been addressed and, most importantly, that the child’s situation improves</a:t>
            </a:r>
          </a:p>
          <a:p>
            <a:endParaRPr lang="en-GB" dirty="0"/>
          </a:p>
          <a:p>
            <a:r>
              <a:rPr lang="en-GB" b="1" u="sng" dirty="0"/>
              <a:t>DISCUSSION</a:t>
            </a:r>
            <a:r>
              <a:rPr lang="en-GB" b="1" dirty="0"/>
              <a:t>:</a:t>
            </a:r>
          </a:p>
          <a:p>
            <a:endParaRPr lang="en-GB" dirty="0"/>
          </a:p>
          <a:p>
            <a:r>
              <a:rPr lang="en-GB" dirty="0"/>
              <a:t>Do staff feel confident to escalate?  What may be a barrier to that?  Why is it important? </a:t>
            </a:r>
          </a:p>
        </p:txBody>
      </p:sp>
      <p:sp>
        <p:nvSpPr>
          <p:cNvPr id="4" name="Slide Number Placeholder 3"/>
          <p:cNvSpPr>
            <a:spLocks noGrp="1"/>
          </p:cNvSpPr>
          <p:nvPr>
            <p:ph type="sldNum" sz="quarter" idx="10"/>
          </p:nvPr>
        </p:nvSpPr>
        <p:spPr/>
        <p:txBody>
          <a:bodyPr/>
          <a:lstStyle/>
          <a:p>
            <a:fld id="{C1F8A2FE-DE86-4A33-AF36-D15B87A8CC57}" type="slidenum">
              <a:rPr lang="en-GB" smtClean="0"/>
              <a:t>54</a:t>
            </a:fld>
            <a:endParaRPr lang="en-GB"/>
          </a:p>
        </p:txBody>
      </p:sp>
    </p:spTree>
    <p:extLst>
      <p:ext uri="{BB962C8B-B14F-4D97-AF65-F5344CB8AC3E}">
        <p14:creationId xmlns:p14="http://schemas.microsoft.com/office/powerpoint/2010/main" val="3591760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Regardless of whether you use and electronic or paper system for reporting and recording concerns, the same principles apply</a:t>
            </a:r>
          </a:p>
          <a:p>
            <a:endParaRPr lang="en-GB" b="1" dirty="0"/>
          </a:p>
          <a:p>
            <a:r>
              <a:rPr lang="en-GB" b="1" u="sng" dirty="0"/>
              <a:t>DISCUSSION</a:t>
            </a:r>
            <a:r>
              <a:rPr lang="en-GB" b="1" dirty="0"/>
              <a:t>:</a:t>
            </a:r>
          </a:p>
          <a:p>
            <a:endParaRPr lang="en-GB" dirty="0"/>
          </a:p>
          <a:p>
            <a:r>
              <a:rPr lang="en-GB" dirty="0"/>
              <a:t>What</a:t>
            </a:r>
            <a:r>
              <a:rPr lang="en-GB" baseline="0" dirty="0"/>
              <a:t> are the processes for record keeping in your school?  What are the expectations?  </a:t>
            </a:r>
          </a:p>
          <a:p>
            <a:endParaRPr lang="en-GB" baseline="0" dirty="0"/>
          </a:p>
          <a:p>
            <a:pPr marL="342900" lvl="0" indent="-342900">
              <a:buFont typeface="Arial" panose="020B0604020202020204" pitchFamily="34" charset="0"/>
              <a:buChar char="•"/>
            </a:pPr>
            <a:r>
              <a:rPr lang="en-GB" sz="1200" i="1" dirty="0">
                <a:solidFill>
                  <a:srgbClr val="FF0000"/>
                </a:solidFill>
              </a:rPr>
              <a:t>How do staff report concerns and how are they recorded?</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Is rationale for decisions / action recorded?</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What happens then with the information?</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Is there feedback to staff about their referral?</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Has all appropriate action been taken?</a:t>
            </a:r>
          </a:p>
        </p:txBody>
      </p:sp>
      <p:sp>
        <p:nvSpPr>
          <p:cNvPr id="4" name="Slide Number Placeholder 3"/>
          <p:cNvSpPr>
            <a:spLocks noGrp="1"/>
          </p:cNvSpPr>
          <p:nvPr>
            <p:ph type="sldNum" sz="quarter" idx="10"/>
          </p:nvPr>
        </p:nvSpPr>
        <p:spPr/>
        <p:txBody>
          <a:bodyPr/>
          <a:lstStyle/>
          <a:p>
            <a:fld id="{C1F8A2FE-DE86-4A33-AF36-D15B87A8CC57}" type="slidenum">
              <a:rPr lang="en-GB" smtClean="0"/>
              <a:t>55</a:t>
            </a:fld>
            <a:endParaRPr lang="en-GB"/>
          </a:p>
        </p:txBody>
      </p:sp>
    </p:spTree>
    <p:extLst>
      <p:ext uri="{BB962C8B-B14F-4D97-AF65-F5344CB8AC3E}">
        <p14:creationId xmlns:p14="http://schemas.microsoft.com/office/powerpoint/2010/main" val="3591760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Regardless of whether you use and electronic or paper system for reporting and recording concerns, the same principles apply</a:t>
            </a:r>
          </a:p>
          <a:p>
            <a:endParaRPr lang="en-GB" b="1" dirty="0"/>
          </a:p>
          <a:p>
            <a:r>
              <a:rPr lang="en-GB" b="1" u="sng" dirty="0"/>
              <a:t>DISCUSSION</a:t>
            </a:r>
            <a:r>
              <a:rPr lang="en-GB" b="1" dirty="0"/>
              <a:t>:</a:t>
            </a:r>
          </a:p>
          <a:p>
            <a:endParaRPr lang="en-GB" dirty="0"/>
          </a:p>
          <a:p>
            <a:r>
              <a:rPr lang="en-GB" dirty="0"/>
              <a:t>What</a:t>
            </a:r>
            <a:r>
              <a:rPr lang="en-GB" baseline="0" dirty="0"/>
              <a:t> are the processes for record keeping in your school?  What are the expectations?  </a:t>
            </a:r>
          </a:p>
          <a:p>
            <a:endParaRPr lang="en-GB" baseline="0" dirty="0"/>
          </a:p>
          <a:p>
            <a:pPr marL="342900" lvl="0" indent="-342900">
              <a:buFont typeface="Arial" panose="020B0604020202020204" pitchFamily="34" charset="0"/>
              <a:buChar char="•"/>
            </a:pPr>
            <a:r>
              <a:rPr lang="en-GB" sz="1200" i="1" dirty="0">
                <a:solidFill>
                  <a:srgbClr val="FF0000"/>
                </a:solidFill>
              </a:rPr>
              <a:t>How do staff report concerns and how are they recorded?</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Is rationale for decisions / action recorded?</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What happens then with the information?</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Is there feedback to staff about their referral?</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Has all appropriate action been taken?</a:t>
            </a:r>
          </a:p>
        </p:txBody>
      </p:sp>
      <p:sp>
        <p:nvSpPr>
          <p:cNvPr id="4" name="Slide Number Placeholder 3"/>
          <p:cNvSpPr>
            <a:spLocks noGrp="1"/>
          </p:cNvSpPr>
          <p:nvPr>
            <p:ph type="sldNum" sz="quarter" idx="10"/>
          </p:nvPr>
        </p:nvSpPr>
        <p:spPr/>
        <p:txBody>
          <a:bodyPr/>
          <a:lstStyle/>
          <a:p>
            <a:fld id="{C1F8A2FE-DE86-4A33-AF36-D15B87A8CC57}" type="slidenum">
              <a:rPr lang="en-GB" smtClean="0"/>
              <a:t>56</a:t>
            </a:fld>
            <a:endParaRPr lang="en-GB"/>
          </a:p>
        </p:txBody>
      </p:sp>
    </p:spTree>
    <p:extLst>
      <p:ext uri="{BB962C8B-B14F-4D97-AF65-F5344CB8AC3E}">
        <p14:creationId xmlns:p14="http://schemas.microsoft.com/office/powerpoint/2010/main" val="3119081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GB" b="1" u="sng" dirty="0"/>
              <a:t>DISCUSSION</a:t>
            </a:r>
            <a:r>
              <a:rPr lang="en-GB" b="1" dirty="0"/>
              <a:t>:</a:t>
            </a:r>
          </a:p>
          <a:p>
            <a:pPr defTabSz="914305">
              <a:defRPr/>
            </a:pPr>
            <a:endParaRPr lang="en-GB" dirty="0"/>
          </a:p>
          <a:p>
            <a:pPr defTabSz="914305">
              <a:defRPr/>
            </a:pPr>
            <a:r>
              <a:rPr lang="en-GB" dirty="0"/>
              <a:t>You may want to invite comments on this slide – why is this important?  (This will test some understanding of what you have already discussed)</a:t>
            </a:r>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2150002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DISCUSSION</a:t>
            </a:r>
            <a:r>
              <a:rPr lang="en-GB" b="1" dirty="0"/>
              <a:t>:</a:t>
            </a:r>
          </a:p>
          <a:p>
            <a:endParaRPr lang="en-GB" dirty="0"/>
          </a:p>
          <a:p>
            <a:r>
              <a:rPr lang="en-GB" dirty="0"/>
              <a:t>Discuss the concept of grooming – abusers groom adults around them to aid / hide their abuse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Discuss the Staff Code of Conduct – why is this important?  </a:t>
            </a:r>
            <a:r>
              <a:rPr lang="en-GB" i="1" dirty="0"/>
              <a:t>(It protects staff and children)</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‘Position of trust' is a legal term that refers to certain roles and settings where an adult has regular and direct contact with children. It's against the law for someone in a position of trust to engage in sexual activity with a child in their care, even if that child is over the age of consent (16 or over).</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There are many roles which are not legally defined as being positions of trust, such as swimming coaches or faith group leaders. This means it's not currently against the law for people in these roles to have a sexual relationship with a 16– or 17-year-old in their care.</a:t>
            </a:r>
          </a:p>
          <a:p>
            <a:endParaRPr lang="en-GB" dirty="0"/>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Examples of positions of trust include: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Teachers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Care workers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Youth Justice workers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Social Workers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Doctors.</a:t>
            </a:r>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58</a:t>
            </a:fld>
            <a:endParaRPr lang="en-GB"/>
          </a:p>
        </p:txBody>
      </p:sp>
    </p:spTree>
    <p:extLst>
      <p:ext uri="{BB962C8B-B14F-4D97-AF65-F5344CB8AC3E}">
        <p14:creationId xmlns:p14="http://schemas.microsoft.com/office/powerpoint/2010/main" val="1159911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child arrangements via the family courts following separation can be stressful and entrench conflict in families. This can be stressful for children. The Ministry of Justice has launched an online child arrangements information tool with clear and concise information on the dispute resolution service. This may be useful for some parents and carers</a:t>
            </a:r>
          </a:p>
        </p:txBody>
      </p:sp>
      <p:sp>
        <p:nvSpPr>
          <p:cNvPr id="4" name="Slide Number Placeholder 3"/>
          <p:cNvSpPr>
            <a:spLocks noGrp="1"/>
          </p:cNvSpPr>
          <p:nvPr>
            <p:ph type="sldNum" sz="quarter" idx="5"/>
          </p:nvPr>
        </p:nvSpPr>
        <p:spPr/>
        <p:txBody>
          <a:bodyPr/>
          <a:lstStyle/>
          <a:p>
            <a:fld id="{C1F8A2FE-DE86-4A33-AF36-D15B87A8CC57}" type="slidenum">
              <a:rPr lang="en-GB" smtClean="0"/>
              <a:t>61</a:t>
            </a:fld>
            <a:endParaRPr lang="en-GB"/>
          </a:p>
        </p:txBody>
      </p:sp>
    </p:spTree>
    <p:extLst>
      <p:ext uri="{BB962C8B-B14F-4D97-AF65-F5344CB8AC3E}">
        <p14:creationId xmlns:p14="http://schemas.microsoft.com/office/powerpoint/2010/main" val="1784029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NICCO = National Information</a:t>
            </a:r>
            <a:r>
              <a:rPr lang="en-GB" baseline="0" dirty="0"/>
              <a:t> Centre on Children of Offenders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62</a:t>
            </a:fld>
            <a:endParaRPr lang="en-GB"/>
          </a:p>
        </p:txBody>
      </p:sp>
    </p:spTree>
    <p:extLst>
      <p:ext uri="{BB962C8B-B14F-4D97-AF65-F5344CB8AC3E}">
        <p14:creationId xmlns:p14="http://schemas.microsoft.com/office/powerpoint/2010/main" val="123539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1800" dirty="0">
                <a:ea typeface="+mn-ea"/>
              </a:rPr>
              <a:t>C</a:t>
            </a:r>
            <a:r>
              <a:rPr lang="en-US" sz="1800" dirty="0"/>
              <a:t>hildren Act 2004 required every local authority to set up a Local Safeguarding Children Board - </a:t>
            </a:r>
            <a:r>
              <a:rPr kumimoji="0" lang="en-US" sz="1800" b="0" i="0" u="none" strike="noStrike" kern="0" cap="none" spc="0" normalizeH="0" baseline="0" noProof="0" dirty="0">
                <a:ln>
                  <a:noFill/>
                </a:ln>
                <a:solidFill>
                  <a:srgbClr val="000000"/>
                </a:solidFill>
                <a:effectLst/>
                <a:uLnTx/>
                <a:uFillTx/>
                <a:latin typeface="Arial"/>
                <a:ea typeface="ＭＳ Ｐゴシック"/>
              </a:rPr>
              <a:t>In Essex, the ‘Local Safeguarding Childrens Board’ (LSCB) is known as the ‘Essex Safeguarding Childrens’ Board’ (ESCB). </a:t>
            </a:r>
            <a:r>
              <a:rPr lang="en-US" sz="1800" dirty="0"/>
              <a:t>Working Together 2018 removed statutory requirement for LSCBs – in Essex, ESCB name and brand was retained as part of multi-agency safeguarding arrangements (from September 2019)</a:t>
            </a:r>
            <a:endParaRPr kumimoji="0" lang="en-US" sz="1800" b="0"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a:rPr>
              <a:t>www.escb.co.uk   </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a:rPr>
              <a:t>Stay Safe Groups are sub-committee of ESCB – they are quadrant-based multi-agency groups </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C1E19078-A8D6-4068-BB27-104522B8F719}" type="slidenum">
              <a:rPr lang="en-US" smtClean="0"/>
              <a:pPr/>
              <a:t>5</a:t>
            </a:fld>
            <a:endParaRPr lang="en-US"/>
          </a:p>
        </p:txBody>
      </p:sp>
    </p:spTree>
    <p:extLst>
      <p:ext uri="{BB962C8B-B14F-4D97-AF65-F5344CB8AC3E}">
        <p14:creationId xmlns:p14="http://schemas.microsoft.com/office/powerpoint/2010/main" val="4196189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63</a:t>
            </a:fld>
            <a:endParaRPr lang="en-GB"/>
          </a:p>
        </p:txBody>
      </p:sp>
    </p:spTree>
    <p:extLst>
      <p:ext uri="{BB962C8B-B14F-4D97-AF65-F5344CB8AC3E}">
        <p14:creationId xmlns:p14="http://schemas.microsoft.com/office/powerpoint/2010/main" val="2617979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Exploitation is an integral part of the county lines offending model with children and vulnerable adults exploited to move [and store] drugs and money. Offenders will often use coercion, intimidation, violence (including sexual violence) and weapons to ensure compliance of victims. Children can be targeted and recruited into county lines in a number of locations including schools, further and higher educational institutions, pupil referral units, special educational needs schools, children’s homes and care homes. Children are often recruited to move drugs and money between locations and are known to be exposed to techniques such as ‘plugging’, where drugs are concealed internally to avoid detection. Children can easily become trapped by this type of exploitation as county lines gangs create drug debts and can threaten serious violence and kidnap towards victims (and their families) if they attempt to leave the county lines network. </a:t>
            </a:r>
          </a:p>
          <a:p>
            <a:endParaRPr lang="en-GB" dirty="0"/>
          </a:p>
          <a:p>
            <a:pPr>
              <a:spcBef>
                <a:spcPts val="0"/>
              </a:spcBef>
              <a:spcAft>
                <a:spcPts val="600"/>
              </a:spcAft>
            </a:pPr>
            <a:r>
              <a:rPr lang="en-GB" sz="1200" dirty="0"/>
              <a:t>Further information on the signs of child’s involvement is available in </a:t>
            </a:r>
            <a:r>
              <a:rPr lang="en-GB" sz="1200" dirty="0">
                <a:hlinkClick r:id="rId3"/>
              </a:rPr>
              <a:t>Home Office guidance</a:t>
            </a:r>
            <a:endParaRPr lang="en-GB" sz="1200"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64</a:t>
            </a:fld>
            <a:endParaRPr lang="en-GB"/>
          </a:p>
        </p:txBody>
      </p:sp>
    </p:spTree>
    <p:extLst>
      <p:ext uri="{BB962C8B-B14F-4D97-AF65-F5344CB8AC3E}">
        <p14:creationId xmlns:p14="http://schemas.microsoft.com/office/powerpoint/2010/main" val="1235396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Cyber-dependent crimes include; • unauthorised access to computers (illegal ‘hacking’), for example accessing a school’s computer network to look for test paper answers or change grades awarded; • denial of Service (Dos or DDoS) attacks or ‘booting’. These are attempts to make a computer, network or website unavailable by overwhelming it with internet traffic from multiple sources; and, • making, supplying or obtaining malware (malicious software) such as viruses, spyware, ransomware, botnets and Remote Access Trojans with the intent to commit further offence, including those above.</a:t>
            </a:r>
          </a:p>
        </p:txBody>
      </p:sp>
      <p:sp>
        <p:nvSpPr>
          <p:cNvPr id="4" name="Slide Number Placeholder 3"/>
          <p:cNvSpPr>
            <a:spLocks noGrp="1"/>
          </p:cNvSpPr>
          <p:nvPr>
            <p:ph type="sldNum" sz="quarter" idx="10"/>
          </p:nvPr>
        </p:nvSpPr>
        <p:spPr/>
        <p:txBody>
          <a:bodyPr/>
          <a:lstStyle/>
          <a:p>
            <a:fld id="{C1F8A2FE-DE86-4A33-AF36-D15B87A8CC57}" type="slidenum">
              <a:rPr lang="en-GB" smtClean="0"/>
              <a:t>65</a:t>
            </a:fld>
            <a:endParaRPr lang="en-GB"/>
          </a:p>
        </p:txBody>
      </p:sp>
    </p:spTree>
    <p:extLst>
      <p:ext uri="{BB962C8B-B14F-4D97-AF65-F5344CB8AC3E}">
        <p14:creationId xmlns:p14="http://schemas.microsoft.com/office/powerpoint/2010/main" val="3792505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arial" panose="020B0604020202020204" pitchFamily="34" charset="0"/>
              </a:rPr>
              <a:t>.</a:t>
            </a:r>
          </a:p>
          <a:p>
            <a:endParaRPr lang="en-GB" sz="1200" i="0" dirty="0"/>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66</a:t>
            </a:fld>
            <a:endParaRPr lang="en-GB"/>
          </a:p>
        </p:txBody>
      </p:sp>
    </p:spTree>
    <p:extLst>
      <p:ext uri="{BB962C8B-B14F-4D97-AF65-F5344CB8AC3E}">
        <p14:creationId xmlns:p14="http://schemas.microsoft.com/office/powerpoint/2010/main" val="2448415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children can witness and be adversely affected by domestic abuse in the context of their home life where domestic abuse occurs between family members. Experiencing domestic abuse and/or violence can have a serious, long lasting emotional and psychological impact on children. In some cases, a child may blame themselves for the abuse or may have had to leave the family home as a result.</a:t>
            </a:r>
          </a:p>
          <a:p>
            <a:endParaRPr lang="en-GB" dirty="0"/>
          </a:p>
          <a:p>
            <a:r>
              <a:rPr lang="en-GB" b="1" u="sng" dirty="0"/>
              <a:t>DISCUSSION:</a:t>
            </a:r>
          </a:p>
          <a:p>
            <a:endParaRPr lang="en-GB" b="1" u="sng" dirty="0"/>
          </a:p>
          <a:p>
            <a:r>
              <a:rPr lang="en-GB" dirty="0"/>
              <a:t>Think about impact of DA on the child – what safeguarding concerns may be relevant as a result of witnessing DA?</a:t>
            </a:r>
          </a:p>
        </p:txBody>
      </p:sp>
      <p:sp>
        <p:nvSpPr>
          <p:cNvPr id="4" name="Slide Number Placeholder 3"/>
          <p:cNvSpPr>
            <a:spLocks noGrp="1"/>
          </p:cNvSpPr>
          <p:nvPr>
            <p:ph type="sldNum" sz="quarter" idx="5"/>
          </p:nvPr>
        </p:nvSpPr>
        <p:spPr/>
        <p:txBody>
          <a:bodyPr/>
          <a:lstStyle/>
          <a:p>
            <a:fld id="{C1F8A2FE-DE86-4A33-AF36-D15B87A8CC57}" type="slidenum">
              <a:rPr lang="en-GB" smtClean="0"/>
              <a:t>67</a:t>
            </a:fld>
            <a:endParaRPr lang="en-GB"/>
          </a:p>
        </p:txBody>
      </p:sp>
    </p:spTree>
    <p:extLst>
      <p:ext uri="{BB962C8B-B14F-4D97-AF65-F5344CB8AC3E}">
        <p14:creationId xmlns:p14="http://schemas.microsoft.com/office/powerpoint/2010/main" val="34979268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impact of DA on the child – what safeguarding concerns may be relevant as a result of DA?</a:t>
            </a:r>
          </a:p>
        </p:txBody>
      </p:sp>
      <p:sp>
        <p:nvSpPr>
          <p:cNvPr id="4" name="Slide Number Placeholder 3"/>
          <p:cNvSpPr>
            <a:spLocks noGrp="1"/>
          </p:cNvSpPr>
          <p:nvPr>
            <p:ph type="sldNum" sz="quarter" idx="5"/>
          </p:nvPr>
        </p:nvSpPr>
        <p:spPr/>
        <p:txBody>
          <a:bodyPr/>
          <a:lstStyle/>
          <a:p>
            <a:fld id="{C1F8A2FE-DE86-4A33-AF36-D15B87A8CC57}" type="slidenum">
              <a:rPr lang="en-GB" smtClean="0"/>
              <a:t>68</a:t>
            </a:fld>
            <a:endParaRPr lang="en-GB"/>
          </a:p>
        </p:txBody>
      </p:sp>
    </p:spTree>
    <p:extLst>
      <p:ext uri="{BB962C8B-B14F-4D97-AF65-F5344CB8AC3E}">
        <p14:creationId xmlns:p14="http://schemas.microsoft.com/office/powerpoint/2010/main" val="3130282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Homelessness Reduction Act 2017 places a new legal duty on English councils so that everyone who is homeless or at risk of homelessness will have access to meaningful help including an assessment of their needs and circumstances, the development of a personalised housing plan, and work to help them retain their accommodation or find a new place to live. The following factsheets usefully summarise the new duties: Homeless Reduction Act Factsheets. The new duties shift focus to early intervention and encourage those at risk to seek support as soon as possible, before they are facing a homelessness crisis.</a:t>
            </a:r>
          </a:p>
          <a:p>
            <a:endParaRPr lang="en-GB" dirty="0"/>
          </a:p>
          <a:p>
            <a:r>
              <a:rPr lang="en-GB" dirty="0"/>
              <a:t>In most cases school and college staff will be considering homelessness in the context of children who live with their families, and intervention will be on that basis. However, it should also be recognised in some cases 16 and 17 year olds could be living independently from their parents or guardians, for example through their exclusion from the family home, and will require a different level of intervention and support. Children’s services will be the lead agency for these young people and the designated safeguarding lead (or a deputy) should ensure appropriate referrals are made based on the child’s circumstances. The department and the Ministry of Housing, Communities and Local Government have published joint statutory guidance on the provision of accommodation for 16 and 17 year olds who may be homeless and/ or require accommodation</a:t>
            </a:r>
          </a:p>
        </p:txBody>
      </p:sp>
      <p:sp>
        <p:nvSpPr>
          <p:cNvPr id="4" name="Slide Number Placeholder 3"/>
          <p:cNvSpPr>
            <a:spLocks noGrp="1"/>
          </p:cNvSpPr>
          <p:nvPr>
            <p:ph type="sldNum" sz="quarter" idx="10"/>
          </p:nvPr>
        </p:nvSpPr>
        <p:spPr/>
        <p:txBody>
          <a:bodyPr/>
          <a:lstStyle/>
          <a:p>
            <a:fld id="{C1F8A2FE-DE86-4A33-AF36-D15B87A8CC57}" type="slidenum">
              <a:rPr lang="en-GB" smtClean="0"/>
              <a:t>69</a:t>
            </a:fld>
            <a:endParaRPr lang="en-GB"/>
          </a:p>
        </p:txBody>
      </p:sp>
    </p:spTree>
    <p:extLst>
      <p:ext uri="{BB962C8B-B14F-4D97-AF65-F5344CB8AC3E}">
        <p14:creationId xmlns:p14="http://schemas.microsoft.com/office/powerpoint/2010/main" val="36779724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FGM: </a:t>
            </a:r>
            <a:r>
              <a:rPr lang="en-GB" dirty="0"/>
              <a:t>Section 5B of the Female Genital Mutilation Act 2003 (as inserted by section 74 of the Serious Crime Act 2015) places a statutory duty upon teachers along with regulated health and social care professionals in England and Wales, to report to the police where they discover (either through disclosure by the victim or visual evidence) that FGM appears to have been carried out on a girl under 18.</a:t>
            </a:r>
          </a:p>
          <a:p>
            <a:endParaRPr lang="en-GB" dirty="0"/>
          </a:p>
          <a:p>
            <a:r>
              <a:rPr lang="en-GB" b="1" i="1" dirty="0">
                <a:solidFill>
                  <a:srgbClr val="FF0000"/>
                </a:solidFill>
              </a:rPr>
              <a:t>There is a separate presentation on</a:t>
            </a:r>
            <a:r>
              <a:rPr lang="en-GB" b="1" i="1" baseline="0" dirty="0">
                <a:solidFill>
                  <a:srgbClr val="FF0000"/>
                </a:solidFill>
              </a:rPr>
              <a:t> FGM in the Level 2 modular programme</a:t>
            </a:r>
            <a:endParaRPr lang="en-GB" b="1" i="1" dirty="0">
              <a:solidFill>
                <a:srgbClr val="FF0000"/>
              </a:solidFill>
            </a:endParaRPr>
          </a:p>
          <a:p>
            <a:endParaRPr lang="en-GB"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70</a:t>
            </a:fld>
            <a:endParaRPr lang="en-GB"/>
          </a:p>
        </p:txBody>
      </p:sp>
    </p:spTree>
    <p:extLst>
      <p:ext uri="{BB962C8B-B14F-4D97-AF65-F5344CB8AC3E}">
        <p14:creationId xmlns:p14="http://schemas.microsoft.com/office/powerpoint/2010/main" val="12425377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Annex D for further information and resources</a:t>
            </a:r>
          </a:p>
          <a:p>
            <a:endParaRPr lang="en-GB" dirty="0"/>
          </a:p>
          <a:p>
            <a:r>
              <a:rPr lang="en-GB" dirty="0"/>
              <a:t>ESI / online safety:  </a:t>
            </a:r>
            <a:r>
              <a:rPr lang="en-GB" dirty="0">
                <a:hlinkClick r:id="rId3"/>
              </a:rPr>
              <a:t>https://schools.essex.gov.uk/pupils/Safeguarding/ESafety/Pages/E-Safety.aspx</a:t>
            </a:r>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71</a:t>
            </a:fld>
            <a:endParaRPr lang="en-GB"/>
          </a:p>
        </p:txBody>
      </p:sp>
    </p:spTree>
    <p:extLst>
      <p:ext uri="{BB962C8B-B14F-4D97-AF65-F5344CB8AC3E}">
        <p14:creationId xmlns:p14="http://schemas.microsoft.com/office/powerpoint/2010/main" val="16169266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There is a separate presentation on PREVENT which you may which to use with this </a:t>
            </a:r>
            <a:r>
              <a:rPr lang="en-GB" baseline="0" dirty="0"/>
              <a:t>(or at a later date to develop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Protecting children from risk of radicalisation should be seen as part of schools’ wider safeguarding duties -  similar to protecting children from other forms of harm and abuse</a:t>
            </a:r>
          </a:p>
          <a:p>
            <a:endParaRPr lang="en-GB" sz="1200" b="0" i="0" u="none" strike="noStrike" kern="1200" baseline="0" dirty="0">
              <a:solidFill>
                <a:schemeClr val="tx1"/>
              </a:solidFill>
              <a:latin typeface="+mn-lt"/>
              <a:ea typeface="+mn-ea"/>
              <a:cs typeface="+mn-cs"/>
            </a:endParaRPr>
          </a:p>
          <a:p>
            <a:r>
              <a:rPr lang="en-GB" dirty="0"/>
              <a:t>There is no single way of identifying whether a child is likely to be susceptible to an extremist ideology. Background factors combined with specific influences such as family and friends may contribute to a child’s vulnerability. Similarly, radicalisation can occur through many different methods (such as social media or the internet) and settings (such as within the home). However, it is possible to protect vulnerable people from extremist ideology and intervene to prevent those at risk of radicalisation being radicalised. As with other safeguarding risks, staff should be alert to changes in children’s behaviour, which could indicate that they may be in need of help or protection. </a:t>
            </a:r>
          </a:p>
          <a:p>
            <a:endParaRPr lang="en-GB" dirty="0"/>
          </a:p>
          <a:p>
            <a:r>
              <a:rPr lang="en-GB" dirty="0"/>
              <a:t>The school’s or college’s designated safeguarding lead (and any deputies) should be aware of local procedures for making a Prevent referral.</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F8A2FE-DE86-4A33-AF36-D15B87A8CC57}" type="slidenum">
              <a:rPr lang="en-GB" smtClean="0"/>
              <a:t>72</a:t>
            </a:fld>
            <a:endParaRPr lang="en-GB"/>
          </a:p>
        </p:txBody>
      </p:sp>
    </p:spTree>
    <p:extLst>
      <p:ext uri="{BB962C8B-B14F-4D97-AF65-F5344CB8AC3E}">
        <p14:creationId xmlns:p14="http://schemas.microsoft.com/office/powerpoint/2010/main" val="30972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Everyone</a:t>
            </a:r>
            <a:r>
              <a:rPr lang="en-GB" dirty="0"/>
              <a:t> who comes into contact with children and families has a role to play</a:t>
            </a:r>
          </a:p>
          <a:p>
            <a:endParaRPr lang="en-GB" dirty="0"/>
          </a:p>
          <a:p>
            <a:r>
              <a:rPr lang="en-GB" dirty="0"/>
              <a:t>This child centred approach is fundamental to safeguarding and promoting the welfare of every child. A child centred approach means keeping the child in focus when making decisions about their lives and working in partnership with them and their families. All practitioners should follow the principles of the Children Acts 1989 and 2004 - that state that the welfare of children is paramount and that they are best looked after within their families, with their parents playing a full part in their lives, unless compulsory intervention in family life is necessary.</a:t>
            </a:r>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248054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t>
            </a:r>
            <a:r>
              <a:rPr lang="en-GB"/>
              <a:t>may want to use </a:t>
            </a:r>
            <a:r>
              <a:rPr lang="en-GB" dirty="0"/>
              <a:t>this video to illustrate</a:t>
            </a:r>
            <a:r>
              <a:rPr lang="en-GB" baseline="0" dirty="0"/>
              <a:t> what PREVENT is</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73</a:t>
            </a:fld>
            <a:endParaRPr lang="en-GB"/>
          </a:p>
        </p:txBody>
      </p:sp>
    </p:spTree>
    <p:extLst>
      <p:ext uri="{BB962C8B-B14F-4D97-AF65-F5344CB8AC3E}">
        <p14:creationId xmlns:p14="http://schemas.microsoft.com/office/powerpoint/2010/main" val="26503269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Prevent duty should be seen as part of schools’ and colleges’ wider safeguarding obligations.</a:t>
            </a:r>
          </a:p>
        </p:txBody>
      </p:sp>
      <p:sp>
        <p:nvSpPr>
          <p:cNvPr id="4" name="Slide Number Placeholder 3"/>
          <p:cNvSpPr>
            <a:spLocks noGrp="1"/>
          </p:cNvSpPr>
          <p:nvPr>
            <p:ph type="sldNum" sz="quarter" idx="10"/>
          </p:nvPr>
        </p:nvSpPr>
        <p:spPr/>
        <p:txBody>
          <a:bodyPr/>
          <a:lstStyle/>
          <a:p>
            <a:fld id="{C1F8A2FE-DE86-4A33-AF36-D15B87A8CC57}" type="slidenum">
              <a:rPr lang="en-GB" smtClean="0"/>
              <a:t>74</a:t>
            </a:fld>
            <a:endParaRPr lang="en-GB"/>
          </a:p>
        </p:txBody>
      </p:sp>
    </p:spTree>
    <p:extLst>
      <p:ext uri="{BB962C8B-B14F-4D97-AF65-F5344CB8AC3E}">
        <p14:creationId xmlns:p14="http://schemas.microsoft.com/office/powerpoint/2010/main" val="2674577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Channel is a programme which focuses on providing support at an early stage to people who are identified as being vulnerable to being drawn into terrorism. It provides a mechanism for schools to make referrals if they are concerned that an individual might be vulnerable to radicalisation. An individual’s engagement with the programme is entirely voluntary at all stages. Guidance on Channel is available at: Channel guidance, and a Channel awareness e-learning programme is available for staff at: Channel General Awareness. The school or college’s Designated Safeguarding Lead (and any deputies) should be aware of local procedures for making a Channel referral. As a Channel partner, the school or college may be asked to attend a Channel panel to discuss the individual referred to determine whether they are vulnerable to being drawn into terrorism and consider the appropriate support required. </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75</a:t>
            </a:fld>
            <a:endParaRPr lang="en-GB"/>
          </a:p>
        </p:txBody>
      </p:sp>
    </p:spTree>
    <p:extLst>
      <p:ext uri="{BB962C8B-B14F-4D97-AF65-F5344CB8AC3E}">
        <p14:creationId xmlns:p14="http://schemas.microsoft.com/office/powerpoint/2010/main" val="9473833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76</a:t>
            </a:fld>
            <a:endParaRPr lang="en-GB"/>
          </a:p>
        </p:txBody>
      </p:sp>
    </p:spTree>
    <p:extLst>
      <p:ext uri="{BB962C8B-B14F-4D97-AF65-F5344CB8AC3E}">
        <p14:creationId xmlns:p14="http://schemas.microsoft.com/office/powerpoint/2010/main" val="32841852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a:t>
            </a:r>
            <a:r>
              <a:rPr lang="en-GB" baseline="0" dirty="0"/>
              <a:t> to DfE guidance: Sexual Violence and Harassment (DfE, 2021) – there is also a separate Level 2 training presentation ‘Harmful Sexual Behaviour’ to add to this presentation, or use on another occasion for further learning</a:t>
            </a:r>
          </a:p>
          <a:p>
            <a:endParaRPr lang="en-GB" baseline="0" dirty="0"/>
          </a:p>
          <a:p>
            <a:r>
              <a:rPr lang="en-GB" dirty="0"/>
              <a:t>Consent is about having the freedom and capacity to choose. Consent to sexual activity may be given to one sort of sexual activity but not another, e.g.to vaginal but not anal sex or penetration with conditions, such as wearing a condom. Consent can be withdrawn at any time during sexual activity and each time activity occurs. Someone consents to vaginal, anal or oral penetration only if s/he agrees by choice to that penetration and has the freedom and capacity to make that choice.</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78</a:t>
            </a:fld>
            <a:endParaRPr lang="en-GB"/>
          </a:p>
        </p:txBody>
      </p:sp>
    </p:spTree>
    <p:extLst>
      <p:ext uri="{BB962C8B-B14F-4D97-AF65-F5344CB8AC3E}">
        <p14:creationId xmlns:p14="http://schemas.microsoft.com/office/powerpoint/2010/main" val="2209747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DISCUSSION:</a:t>
            </a:r>
          </a:p>
          <a:p>
            <a:endParaRPr lang="en-GB" dirty="0"/>
          </a:p>
          <a:p>
            <a:r>
              <a:rPr lang="en-GB" dirty="0"/>
              <a:t>Talk about what is acceptable and unacceptable behaviour in your setting</a:t>
            </a:r>
          </a:p>
          <a:p>
            <a:endParaRPr lang="en-GB" dirty="0"/>
          </a:p>
          <a:p>
            <a:r>
              <a:rPr lang="en-GB" dirty="0"/>
              <a:t>Is there a ‘zero tolerance’ approach to inappropriate behaviour?</a:t>
            </a:r>
          </a:p>
          <a:p>
            <a:r>
              <a:rPr lang="en-GB" dirty="0"/>
              <a:t>How is this demonstrated?</a:t>
            </a:r>
          </a:p>
          <a:p>
            <a:r>
              <a:rPr lang="en-GB" dirty="0"/>
              <a:t>Are all staff and pupils clear on what is acceptable / unacceptable behaviour?</a:t>
            </a:r>
          </a:p>
          <a:p>
            <a:endParaRPr lang="en-GB" dirty="0"/>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79</a:t>
            </a:fld>
            <a:endParaRPr lang="en-GB"/>
          </a:p>
        </p:txBody>
      </p:sp>
    </p:spTree>
    <p:extLst>
      <p:ext uri="{BB962C8B-B14F-4D97-AF65-F5344CB8AC3E}">
        <p14:creationId xmlns:p14="http://schemas.microsoft.com/office/powerpoint/2010/main" val="497906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DISCUSSION:</a:t>
            </a:r>
          </a:p>
          <a:p>
            <a:endParaRPr lang="en-GB" dirty="0"/>
          </a:p>
          <a:p>
            <a:r>
              <a:rPr lang="en-GB" dirty="0"/>
              <a:t>How well are pupils supported in your setting if they report abuse?</a:t>
            </a:r>
          </a:p>
          <a:p>
            <a:r>
              <a:rPr lang="en-GB" dirty="0"/>
              <a:t>How could they be better supported?</a:t>
            </a:r>
          </a:p>
          <a:p>
            <a:r>
              <a:rPr lang="en-GB" dirty="0"/>
              <a:t>Is there a robust response to reports of harmful sexual behaviour?</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80</a:t>
            </a:fld>
            <a:endParaRPr lang="en-GB"/>
          </a:p>
        </p:txBody>
      </p:sp>
    </p:spTree>
    <p:extLst>
      <p:ext uri="{BB962C8B-B14F-4D97-AF65-F5344CB8AC3E}">
        <p14:creationId xmlns:p14="http://schemas.microsoft.com/office/powerpoint/2010/main" val="30129308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link to the NSPCC video, which you may want to share with staff</a:t>
            </a:r>
          </a:p>
        </p:txBody>
      </p:sp>
      <p:sp>
        <p:nvSpPr>
          <p:cNvPr id="4" name="Slide Number Placeholder 3"/>
          <p:cNvSpPr>
            <a:spLocks noGrp="1"/>
          </p:cNvSpPr>
          <p:nvPr>
            <p:ph type="sldNum" sz="quarter" idx="5"/>
          </p:nvPr>
        </p:nvSpPr>
        <p:spPr/>
        <p:txBody>
          <a:bodyPr/>
          <a:lstStyle/>
          <a:p>
            <a:fld id="{C1F8A2FE-DE86-4A33-AF36-D15B87A8CC57}" type="slidenum">
              <a:rPr lang="en-GB" smtClean="0"/>
              <a:t>81</a:t>
            </a:fld>
            <a:endParaRPr lang="en-GB"/>
          </a:p>
        </p:txBody>
      </p:sp>
    </p:spTree>
    <p:extLst>
      <p:ext uri="{BB962C8B-B14F-4D97-AF65-F5344CB8AC3E}">
        <p14:creationId xmlns:p14="http://schemas.microsoft.com/office/powerpoint/2010/main" val="18990154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a:t>
            </a:r>
            <a:r>
              <a:rPr lang="en-GB" baseline="0" dirty="0"/>
              <a:t> staff are clear about how to record appropriately (is there a template for recording)</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82</a:t>
            </a:fld>
            <a:endParaRPr lang="en-GB"/>
          </a:p>
        </p:txBody>
      </p:sp>
    </p:spTree>
    <p:extLst>
      <p:ext uri="{BB962C8B-B14F-4D97-AF65-F5344CB8AC3E}">
        <p14:creationId xmlns:p14="http://schemas.microsoft.com/office/powerpoint/2010/main" val="26897396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a:t>From ‘</a:t>
            </a:r>
            <a:r>
              <a:rPr lang="en-GB" dirty="0"/>
              <a:t>Effective</a:t>
            </a:r>
            <a:r>
              <a:rPr lang="en-GB" baseline="0" dirty="0"/>
              <a:t> Support for Children and Families in Essex’ (ESCB, 2017)</a:t>
            </a:r>
          </a:p>
          <a:p>
            <a:endParaRPr lang="en-GB" baseline="0" dirty="0"/>
          </a:p>
          <a:p>
            <a:r>
              <a:rPr lang="en-GB" dirty="0"/>
              <a:t>The conceptual model and windscreen is a way of developing a shared understanding and explaining the Essex approach across all services and partnerships, ensuring a consistent approach is applied by all practitioners and managers. The model illustrates how services will respond to the requirements of children and families across four levels of need (Universal, Additional, Intensive and Specialist). In this model, all services and interventions seek to work openly with the family (or with young people on their own where it is age appropriate) in order to support them to address their needs at the lowest possible level. Services should actively work with children and families to prevent their needs escalating to a higher level. Services at a higher level should only be sought after everything possible to meet need has been undertaken at the current level.</a:t>
            </a:r>
          </a:p>
        </p:txBody>
      </p:sp>
      <p:sp>
        <p:nvSpPr>
          <p:cNvPr id="4" name="Slide Number Placeholder 3"/>
          <p:cNvSpPr>
            <a:spLocks noGrp="1"/>
          </p:cNvSpPr>
          <p:nvPr>
            <p:ph type="sldNum" sz="quarter" idx="5"/>
          </p:nvPr>
        </p:nvSpPr>
        <p:spPr/>
        <p:txBody>
          <a:bodyPr/>
          <a:lstStyle/>
          <a:p>
            <a:pPr>
              <a:defRPr/>
            </a:pPr>
            <a:fld id="{9085AE9F-5C58-4BDC-B982-3543940A5B2E}" type="slidenum">
              <a:rPr lang="en-US" smtClean="0">
                <a:solidFill>
                  <a:prstClr val="black"/>
                </a:solidFill>
              </a:rPr>
              <a:pPr>
                <a:defRPr/>
              </a:pPr>
              <a:t>85</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the point that all staff in Essex have to work to the SET procedures – these are our local safeguarding procedures and you can explain to staff that you are going to cover the main points for Education settings</a:t>
            </a:r>
          </a:p>
        </p:txBody>
      </p:sp>
      <p:sp>
        <p:nvSpPr>
          <p:cNvPr id="4" name="Slide Number Placeholder 3"/>
          <p:cNvSpPr>
            <a:spLocks noGrp="1"/>
          </p:cNvSpPr>
          <p:nvPr>
            <p:ph type="sldNum" sz="quarter" idx="10"/>
          </p:nvPr>
        </p:nvSpPr>
        <p:spPr/>
        <p:txBody>
          <a:bodyPr/>
          <a:lstStyle/>
          <a:p>
            <a:fld id="{C1F8A2FE-DE86-4A33-AF36-D15B87A8CC57}" type="slidenum">
              <a:rPr lang="en-GB" smtClean="0"/>
              <a:t>8</a:t>
            </a:fld>
            <a:endParaRPr lang="en-GB"/>
          </a:p>
        </p:txBody>
      </p:sp>
    </p:spTree>
    <p:extLst>
      <p:ext uri="{BB962C8B-B14F-4D97-AF65-F5344CB8AC3E}">
        <p14:creationId xmlns:p14="http://schemas.microsoft.com/office/powerpoint/2010/main" val="17317929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CFH is the central point for requests for support and Child Protection work – it covers the whole of Essex and is based in Colchester</a:t>
            </a:r>
          </a:p>
          <a:p>
            <a:endParaRPr lang="en-GB" dirty="0"/>
          </a:p>
          <a:p>
            <a:r>
              <a:rPr lang="en-GB" dirty="0"/>
              <a:t>This slide contains a link to a presentation which talks about the role of the CFH, should you wish to share this with staff</a:t>
            </a:r>
          </a:p>
        </p:txBody>
      </p:sp>
      <p:sp>
        <p:nvSpPr>
          <p:cNvPr id="4" name="Slide Number Placeholder 3"/>
          <p:cNvSpPr>
            <a:spLocks noGrp="1"/>
          </p:cNvSpPr>
          <p:nvPr>
            <p:ph type="sldNum" sz="quarter" idx="5"/>
          </p:nvPr>
        </p:nvSpPr>
        <p:spPr/>
        <p:txBody>
          <a:bodyPr/>
          <a:lstStyle/>
          <a:p>
            <a:fld id="{C1F8A2FE-DE86-4A33-AF36-D15B87A8CC57}" type="slidenum">
              <a:rPr lang="en-GB" smtClean="0"/>
              <a:t>86</a:t>
            </a:fld>
            <a:endParaRPr lang="en-GB"/>
          </a:p>
        </p:txBody>
      </p:sp>
    </p:spTree>
    <p:extLst>
      <p:ext uri="{BB962C8B-B14F-4D97-AF65-F5344CB8AC3E}">
        <p14:creationId xmlns:p14="http://schemas.microsoft.com/office/powerpoint/2010/main" val="10788922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p:spPr>
      </p:sp>
      <p:sp>
        <p:nvSpPr>
          <p:cNvPr id="242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GB" sz="1200" dirty="0">
                <a:latin typeface="Arial" panose="020B0604020202020204" pitchFamily="34" charset="0"/>
                <a:cs typeface="Arial" panose="020B0604020202020204" pitchFamily="34" charset="0"/>
              </a:rPr>
              <a:t>Indicators</a:t>
            </a:r>
            <a:r>
              <a:rPr lang="en-GB" sz="1200" baseline="0" dirty="0">
                <a:latin typeface="Arial" panose="020B0604020202020204" pitchFamily="34" charset="0"/>
                <a:cs typeface="Arial" panose="020B0604020202020204" pitchFamily="34" charset="0"/>
              </a:rPr>
              <a:t> of possible need (‘</a:t>
            </a:r>
            <a:r>
              <a:rPr lang="en-GB" sz="1200" dirty="0">
                <a:latin typeface="Arial" panose="020B0604020202020204" pitchFamily="34" charset="0"/>
                <a:cs typeface="Arial" panose="020B0604020202020204" pitchFamily="34" charset="0"/>
              </a:rPr>
              <a:t>Effective</a:t>
            </a:r>
            <a:r>
              <a:rPr lang="en-GB" sz="1200" baseline="0" dirty="0">
                <a:latin typeface="Arial" panose="020B0604020202020204" pitchFamily="34" charset="0"/>
                <a:cs typeface="Arial" panose="020B0604020202020204" pitchFamily="34" charset="0"/>
              </a:rPr>
              <a:t> Support for Children and Families in Essex’, ESCB, 2017 –p.23)</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E5FB0F0-F70F-4D68-9193-D6B88B7E17CC}" type="slidenum">
              <a:rPr lang="en-US" smtClean="0">
                <a:solidFill>
                  <a:prstClr val="black"/>
                </a:solidFill>
              </a:rPr>
              <a:pPr>
                <a:defRPr/>
              </a:pPr>
              <a:t>87</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Indicators</a:t>
            </a:r>
            <a:r>
              <a:rPr lang="en-GB" sz="900" baseline="0" dirty="0">
                <a:latin typeface="Arial" panose="020B0604020202020204" pitchFamily="34" charset="0"/>
                <a:cs typeface="Arial" panose="020B0604020202020204" pitchFamily="34" charset="0"/>
              </a:rPr>
              <a:t> of possible need (‘</a:t>
            </a:r>
            <a:r>
              <a:rPr lang="en-GB" sz="900" dirty="0">
                <a:latin typeface="Arial" panose="020B0604020202020204" pitchFamily="34" charset="0"/>
                <a:cs typeface="Arial" panose="020B0604020202020204" pitchFamily="34" charset="0"/>
              </a:rPr>
              <a:t>Effective</a:t>
            </a:r>
            <a:r>
              <a:rPr lang="en-GB" sz="900" baseline="0" dirty="0">
                <a:latin typeface="Arial" panose="020B0604020202020204" pitchFamily="34" charset="0"/>
                <a:cs typeface="Arial" panose="020B0604020202020204" pitchFamily="34" charset="0"/>
              </a:rPr>
              <a:t> Support for Children and Families in Essex’, ESCB, 2017 –p.24)</a:t>
            </a:r>
            <a:endParaRPr lang="en-GB" sz="900" dirty="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66913D0C-230E-40E8-BCC6-EDCEB8551926}" type="slidenum">
              <a:rPr lang="en-US" smtClean="0">
                <a:solidFill>
                  <a:prstClr val="black"/>
                </a:solidFill>
              </a:rPr>
              <a:pPr>
                <a:defRPr/>
              </a:pPr>
              <a:t>88</a:t>
            </a:fld>
            <a:endParaRPr lang="en-US">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p:cNvSpPr>
          <p:nvPr>
            <p:ph type="sldImg"/>
          </p:nvPr>
        </p:nvSpPr>
        <p:spPr bwMode="auto">
          <a:noFill/>
          <a:ln>
            <a:solidFill>
              <a:srgbClr val="000000"/>
            </a:solidFill>
            <a:miter lim="800000"/>
            <a:headEnd/>
            <a:tailEnd/>
          </a:ln>
        </p:spPr>
      </p:sp>
      <p:sp>
        <p:nvSpPr>
          <p:cNvPr id="2467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Indicators</a:t>
            </a:r>
            <a:r>
              <a:rPr lang="en-GB" sz="900" baseline="0" dirty="0">
                <a:latin typeface="Arial" panose="020B0604020202020204" pitchFamily="34" charset="0"/>
                <a:cs typeface="Arial" panose="020B0604020202020204" pitchFamily="34" charset="0"/>
              </a:rPr>
              <a:t> of possible need (‘</a:t>
            </a:r>
            <a:r>
              <a:rPr lang="en-GB" sz="900" dirty="0">
                <a:latin typeface="Arial" panose="020B0604020202020204" pitchFamily="34" charset="0"/>
                <a:cs typeface="Arial" panose="020B0604020202020204" pitchFamily="34" charset="0"/>
              </a:rPr>
              <a:t>Effective</a:t>
            </a:r>
            <a:r>
              <a:rPr lang="en-GB" sz="900" baseline="0" dirty="0">
                <a:latin typeface="Arial" panose="020B0604020202020204" pitchFamily="34" charset="0"/>
                <a:cs typeface="Arial" panose="020B0604020202020204" pitchFamily="34" charset="0"/>
              </a:rPr>
              <a:t> Support for Children and Families in Essex’, ESCB, 2017 –p.26)</a:t>
            </a:r>
            <a:endParaRPr lang="en-GB" sz="900" dirty="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77F5F599-C199-4267-9A9A-FE79267F6CD9}" type="slidenum">
              <a:rPr lang="en-US" smtClean="0">
                <a:solidFill>
                  <a:prstClr val="black"/>
                </a:solidFill>
              </a:rPr>
              <a:pPr>
                <a:defRPr/>
              </a:pPr>
              <a:t>89</a:t>
            </a:fld>
            <a:endParaRPr lang="en-US">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p:cNvSpPr>
          <p:nvPr>
            <p:ph type="sldImg"/>
          </p:nvPr>
        </p:nvSpPr>
        <p:spPr bwMode="auto">
          <a:noFill/>
          <a:ln>
            <a:solidFill>
              <a:srgbClr val="000000"/>
            </a:solidFill>
            <a:miter lim="800000"/>
            <a:headEnd/>
            <a:tailEnd/>
          </a:ln>
        </p:spPr>
      </p:sp>
      <p:sp>
        <p:nvSpPr>
          <p:cNvPr id="2488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Indicators</a:t>
            </a:r>
            <a:r>
              <a:rPr lang="en-GB" sz="900" baseline="0" dirty="0">
                <a:latin typeface="Arial" panose="020B0604020202020204" pitchFamily="34" charset="0"/>
                <a:cs typeface="Arial" panose="020B0604020202020204" pitchFamily="34" charset="0"/>
              </a:rPr>
              <a:t> of possible need (‘</a:t>
            </a:r>
            <a:r>
              <a:rPr lang="en-GB" sz="900" dirty="0">
                <a:latin typeface="Arial" panose="020B0604020202020204" pitchFamily="34" charset="0"/>
                <a:cs typeface="Arial" panose="020B0604020202020204" pitchFamily="34" charset="0"/>
              </a:rPr>
              <a:t>Effective</a:t>
            </a:r>
            <a:r>
              <a:rPr lang="en-GB" sz="900" baseline="0" dirty="0">
                <a:latin typeface="Arial" panose="020B0604020202020204" pitchFamily="34" charset="0"/>
                <a:cs typeface="Arial" panose="020B0604020202020204" pitchFamily="34" charset="0"/>
              </a:rPr>
              <a:t> Support for Children and Families in Essex’, ESCB, 2017 –p.28)</a:t>
            </a:r>
            <a:endParaRPr lang="en-GB" sz="900" dirty="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1E3015ED-822E-4B74-A273-464FAD76F7F9}" type="slidenum">
              <a:rPr lang="en-US" smtClean="0">
                <a:solidFill>
                  <a:prstClr val="black"/>
                </a:solidFill>
              </a:rPr>
              <a:pPr>
                <a:defRPr/>
              </a:pPr>
              <a:t>90</a:t>
            </a:fld>
            <a:endParaRPr lang="en-US">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91</a:t>
            </a:fld>
            <a:endParaRPr lang="en-GB"/>
          </a:p>
        </p:txBody>
      </p:sp>
    </p:spTree>
    <p:extLst>
      <p:ext uri="{BB962C8B-B14F-4D97-AF65-F5344CB8AC3E}">
        <p14:creationId xmlns:p14="http://schemas.microsoft.com/office/powerpoint/2010/main" val="22406275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92</a:t>
            </a:fld>
            <a:endParaRPr lang="en-GB"/>
          </a:p>
        </p:txBody>
      </p:sp>
    </p:spTree>
    <p:extLst>
      <p:ext uri="{BB962C8B-B14F-4D97-AF65-F5344CB8AC3E}">
        <p14:creationId xmlns:p14="http://schemas.microsoft.com/office/powerpoint/2010/main" val="22406275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93</a:t>
            </a:fld>
            <a:endParaRPr lang="en-GB">
              <a:solidFill>
                <a:prstClr val="black"/>
              </a:solidFill>
            </a:endParaRPr>
          </a:p>
        </p:txBody>
      </p:sp>
    </p:spTree>
    <p:extLst>
      <p:ext uri="{BB962C8B-B14F-4D97-AF65-F5344CB8AC3E}">
        <p14:creationId xmlns:p14="http://schemas.microsoft.com/office/powerpoint/2010/main" val="26225409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Reinforce</a:t>
            </a:r>
            <a:r>
              <a:rPr lang="en-GB" baseline="0" dirty="0"/>
              <a:t> procedures in your school – what a member of staff should do if they have concerns </a:t>
            </a:r>
          </a:p>
          <a:p>
            <a:endParaRPr lang="en-GB" baseline="0" dirty="0"/>
          </a:p>
          <a:p>
            <a:r>
              <a:rPr lang="en-GB" baseline="0" dirty="0"/>
              <a:t>Key message – the role of staff is to be alert to, identify and report safeguarding concerns to the DL / DDL – they should not feel anxious about decision making or difficult conversations with parents.  The DL is there to lead </a:t>
            </a:r>
            <a:r>
              <a:rPr lang="en-GB" baseline="0"/>
              <a:t>on safeguarding work</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94</a:t>
            </a:fld>
            <a:endParaRPr lang="en-GB">
              <a:solidFill>
                <a:prstClr val="black"/>
              </a:solidFill>
            </a:endParaRPr>
          </a:p>
        </p:txBody>
      </p:sp>
    </p:spTree>
    <p:extLst>
      <p:ext uri="{BB962C8B-B14F-4D97-AF65-F5344CB8AC3E}">
        <p14:creationId xmlns:p14="http://schemas.microsoft.com/office/powerpoint/2010/main" val="25797863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95</a:t>
            </a:fld>
            <a:endParaRPr lang="en-GB">
              <a:solidFill>
                <a:prstClr val="black"/>
              </a:solidFill>
            </a:endParaRPr>
          </a:p>
        </p:txBody>
      </p:sp>
    </p:spTree>
    <p:extLst>
      <p:ext uri="{BB962C8B-B14F-4D97-AF65-F5344CB8AC3E}">
        <p14:creationId xmlns:p14="http://schemas.microsoft.com/office/powerpoint/2010/main" val="366066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SET procedures set out expectations for all agencies in terms of safeguarding </a:t>
            </a:r>
          </a:p>
          <a:p>
            <a:endParaRPr lang="en-GB" dirty="0"/>
          </a:p>
          <a:p>
            <a:r>
              <a:rPr lang="en-GB" dirty="0"/>
              <a:t>You may want to pause for discussion here – how is this achieved in your school?  How do all staff contribute to this?</a:t>
            </a:r>
          </a:p>
        </p:txBody>
      </p:sp>
      <p:sp>
        <p:nvSpPr>
          <p:cNvPr id="4" name="Slide Number Placeholder 3"/>
          <p:cNvSpPr>
            <a:spLocks noGrp="1"/>
          </p:cNvSpPr>
          <p:nvPr>
            <p:ph type="sldNum" sz="quarter" idx="10"/>
          </p:nvPr>
        </p:nvSpPr>
        <p:spPr/>
        <p:txBody>
          <a:bodyPr/>
          <a:lstStyle/>
          <a:p>
            <a:fld id="{C1F8A2FE-DE86-4A33-AF36-D15B87A8CC57}" type="slidenum">
              <a:rPr lang="en-GB" smtClean="0"/>
              <a:t>9</a:t>
            </a:fld>
            <a:endParaRPr lang="en-GB"/>
          </a:p>
        </p:txBody>
      </p:sp>
    </p:spTree>
    <p:extLst>
      <p:ext uri="{BB962C8B-B14F-4D97-AF65-F5344CB8AC3E}">
        <p14:creationId xmlns:p14="http://schemas.microsoft.com/office/powerpoint/2010/main" val="1624922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10</a:t>
            </a:fld>
            <a:endParaRPr lang="en-GB"/>
          </a:p>
        </p:txBody>
      </p:sp>
    </p:spTree>
    <p:extLst>
      <p:ext uri="{BB962C8B-B14F-4D97-AF65-F5344CB8AC3E}">
        <p14:creationId xmlns:p14="http://schemas.microsoft.com/office/powerpoint/2010/main" val="257616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279964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4042095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04221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30602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80149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53168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110023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59688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696445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046772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4068817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858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570770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4016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8336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637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6505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8602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130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3633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0872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0178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2413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755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A4F7-3154-4F5D-BBB2-720A0E1EBD6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11430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438400"/>
            <a:ext cx="784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Text Box 9"/>
          <p:cNvSpPr txBox="1">
            <a:spLocks noChangeArrowheads="1"/>
          </p:cNvSpPr>
          <p:nvPr/>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1054" name="Rectangle 30"/>
          <p:cNvSpPr>
            <a:spLocks noGrp="1" noChangeArrowheads="1"/>
          </p:cNvSpPr>
          <p:nvPr>
            <p:ph type="sldNum" sz="quarter" idx="4"/>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eaLnBrk="0" fontAlgn="base" hangingPunct="0">
              <a:spcBef>
                <a:spcPct val="0"/>
              </a:spcBef>
              <a:spcAft>
                <a:spcPct val="0"/>
              </a:spcAft>
              <a:defRPr/>
            </a:pPr>
            <a:fld id="{0971A862-7189-470E-99D7-3A123C7E2800}" type="slidenum">
              <a:rPr lang="en-US">
                <a:solidFill>
                  <a:srgbClr val="D00F44"/>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652302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462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s.essex.gov.uk/pupils/Safeguarding/Managing_allegations_in_the_Childrens_Workforce/Pages/ManagingAllegationsInTheChildrensWorkforce.aspx"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nationalfgmcentre.org.uk/about-us/"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s://www.essex.gov.uk/directory-of-services"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schools.essex.gov.uk/pupils/Safeguarding/Templates_for_Reporting_and_Recording_Child_Protection_Concerns/Pages/default.aspx"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mailto:help@nspcc.org.uk" TargetMode="External"/><Relationship Id="rId2" Type="http://schemas.openxmlformats.org/officeDocument/2006/relationships/hyperlink" Target="https://www.nspcc.org.uk/what-you-can-do/report-abuse/dedicated-helplines/whistleblowing-advice-line/"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formfinder.hmctsformfinder.justice.gov.uk/ywp-5-11-eng.pdf"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hyperlink" Target="http://formfinder.hmctsformfinder.justice.gov.uk/ywp-12-17-eng.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barnardos.org.uk/essex-capi-service/service-view.htm?id=222823335"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hyperlink" Target="https://www.nicco.org.uk/"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s://www.refuge.org.uk/" TargetMode="External"/><Relationship Id="rId7" Type="http://schemas.openxmlformats.org/officeDocument/2006/relationships/hyperlink" Target="https://schools.essex.gov.uk/pupils/Safeguarding/Domestic_Abuse/Documents/Domestic%20abuse%20quick%20ref%20guide%20final.pdf"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hyperlink" Target="https://setdab.org/" TargetMode="External"/><Relationship Id="rId5" Type="http://schemas.openxmlformats.org/officeDocument/2006/relationships/hyperlink" Target="http://www.safelives.org.uk/knowledge-hub/spotlights/spotlight-3-young-people-and-domestic-abuse" TargetMode="External"/><Relationship Id="rId4" Type="http://schemas.openxmlformats.org/officeDocument/2006/relationships/hyperlink" Target="https://www.nspcc.org.uk/preventing-abuse/child-abuse-and-neglect/domestic-abuse/signs-symptoms-effects/"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nationalfgmcentre.org.uk/about-us/" TargetMode="External"/><Relationship Id="rId2" Type="http://schemas.openxmlformats.org/officeDocument/2006/relationships/notesSlide" Target="../notesSlides/notesSlide57.xml"/><Relationship Id="rId1" Type="http://schemas.openxmlformats.org/officeDocument/2006/relationships/slideLayout" Target="../slideLayouts/slideLayout16.xml"/><Relationship Id="rId4" Type="http://schemas.openxmlformats.org/officeDocument/2006/relationships/hyperlink" Target="mailto:fmu@fco.gov.uk"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gov.uk/government/publications/teaching-online-safety-in-schools"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70088/51859_Cm9148_Accessible.pdf"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hyperlink" Target="https://www.legislation.gov.uk/ukpga/2000/11/contents" TargetMode="External"/><Relationship Id="rId4" Type="http://schemas.openxmlformats.org/officeDocument/2006/relationships/hyperlink" Target="https://assets.publishing.service.gov.uk/government/uploads/system/uploads/attachment_data/file/445977/3799_Revised_Prevent_Duty_Guidance__England_Wales_V2-Interactive.pd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elearning.prevent.homeoffice.gov.uk/screen7"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hyperlink" Target="https://learning.nspcc.org.uk/research-resources/2019/let-children-know-you-re-listening/"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s://www.essexeffectivesupport.org.uk/media/1023/effectivesupportbooklet2017v5-final.pdf"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hyperlink" Target="https://www.youtube.com/watch?v=nbRLAQRJY2Y" TargetMode="External"/><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8" Type="http://schemas.openxmlformats.org/officeDocument/2006/relationships/hyperlink" Target="https://www.gov.uk/government/publications/teaching-online-safety-in-schools" TargetMode="External"/><Relationship Id="rId3" Type="http://schemas.openxmlformats.org/officeDocument/2006/relationships/hyperlink" Target="https://assets.publishing.service.gov.uk/government/uploads/system/uploads/attachment_data/file/1007260/Keeping_children_safe_in_education_2021.pdf" TargetMode="External"/><Relationship Id="rId7" Type="http://schemas.openxmlformats.org/officeDocument/2006/relationships/hyperlink" Target="https://www.gov.uk/government/publications/relationships-education-relationships-and-sex-education-rse-and-health-education"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 Id="rId6" Type="http://schemas.openxmlformats.org/officeDocument/2006/relationships/hyperlink" Target="https://assets.publishing.service.gov.uk/government/uploads/system/uploads/attachment_data/file/419604/What_to_do_if_you_re_worried_a_child_is_being_abused.pdf" TargetMode="External"/><Relationship Id="rId5" Type="http://schemas.openxmlformats.org/officeDocument/2006/relationships/hyperlink" Target="https://assets.publishing.service.gov.uk/government/uploads/system/uploads/attachment_data/file/729914/Working_Together_to_Safeguard_Children-2018.pdf" TargetMode="External"/><Relationship Id="rId4" Type="http://schemas.openxmlformats.org/officeDocument/2006/relationships/hyperlink" Target="file:///\\chesfs50\EUCHomedirs\matthew.lewis\Desktop\set-procedures-oct-2019.pdf"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gov.uk/government/publications/inspecting-safeguarding-in-early-years-education-and-skills/inspecting-safeguarding-in-early-years-education-and-skills" TargetMode="External"/><Relationship Id="rId7" Type="http://schemas.openxmlformats.org/officeDocument/2006/relationships/hyperlink" Target="https://assets.publishing.service.gov.uk/government/uploads/system/uploads/attachment_data/file/999239/SVSH_2021.pdf"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hyperlink" Target="https://www.gov.uk/government/publications/sharing-nudes-and-semi-nudes-advice-for-education-settings-working-with-children-and-young-people" TargetMode="External"/><Relationship Id="rId5" Type="http://schemas.openxmlformats.org/officeDocument/2006/relationships/hyperlink" Target="https://www.essexeffectivesupport.org.uk/media/1023/effectivesupportbooklet2017v5-final.pdf" TargetMode="External"/><Relationship Id="rId4" Type="http://schemas.openxmlformats.org/officeDocument/2006/relationships/hyperlink" Target="https://www.gov.uk/government/uploads/system/uploads/attachment_data/file/445977/3799_Revised_Prevent_Duty_Guidance__England_Wales_V2-Interactive.pdf"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chools.essex.gov.uk/Pages/EssexSchoolsInfolink.aspx" TargetMode="External"/><Relationship Id="rId2" Type="http://schemas.openxmlformats.org/officeDocument/2006/relationships/notesSlide" Target="../notesSlides/notesSlide77.xml"/><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3" Type="http://schemas.openxmlformats.org/officeDocument/2006/relationships/hyperlink" Target="mailto:jo.barclay@essex.gov.uk" TargetMode="External"/><Relationship Id="rId2" Type="http://schemas.openxmlformats.org/officeDocument/2006/relationships/notesSlide" Target="../notesSlides/notesSlide79.xml"/><Relationship Id="rId1" Type="http://schemas.openxmlformats.org/officeDocument/2006/relationships/slideLayout" Target="../slideLayouts/slideLayout25.xml"/><Relationship Id="rId4" Type="http://schemas.openxmlformats.org/officeDocument/2006/relationships/hyperlink" Target="mailto:matthew.lewis@essex.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755576" y="514350"/>
            <a:ext cx="924285" cy="1762101"/>
          </a:xfrm>
          <a:prstGeom prst="rect">
            <a:avLst/>
          </a:prstGeom>
          <a:noFill/>
          <a:ln>
            <a:noFill/>
          </a:ln>
          <a:effectLst>
            <a:softEdge rad="31750"/>
          </a:effectLst>
        </p:spPr>
      </p:pic>
      <p:sp>
        <p:nvSpPr>
          <p:cNvPr id="138244" name="Rectangle 2"/>
          <p:cNvSpPr>
            <a:spLocks noGrp="1" noChangeArrowheads="1"/>
          </p:cNvSpPr>
          <p:nvPr>
            <p:ph type="title" idx="4294967295"/>
          </p:nvPr>
        </p:nvSpPr>
        <p:spPr bwMode="auto">
          <a:xfrm>
            <a:off x="760632" y="2780927"/>
            <a:ext cx="8024812" cy="4095825"/>
          </a:xfrm>
          <a:prstGeom prst="rect">
            <a:avLst/>
          </a:prstGeom>
          <a:noFill/>
          <a:ln w="9525">
            <a:noFill/>
            <a:prstDash/>
            <a:miter lim="800000"/>
            <a:headEnd/>
            <a:tailEnd/>
          </a:ln>
          <a:effectLst/>
        </p:spPr>
        <p:txBody>
          <a:bodyPr rot="0" spcFirstLastPara="0" vertOverflow="overflow" horzOverflow="overflow" vert="horz" wrap="square" lIns="64859" tIns="32429" rIns="64859" bIns="32429"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Level 2 Safeguarding Training for Schools 2021-22</a:t>
            </a:r>
          </a:p>
          <a:p>
            <a:pPr marL="0" marR="0" lvl="0" indent="0" algn="l" defTabSz="914400" rtl="0" eaLnBrk="1" fontAlgn="auto" latinLnBrk="0" hangingPunct="1">
              <a:lnSpc>
                <a:spcPct val="90000"/>
              </a:lnSpc>
              <a:spcBef>
                <a:spcPts val="0"/>
              </a:spcBef>
              <a:spcAft>
                <a:spcPts val="0"/>
              </a:spcAft>
              <a:buClrTx/>
              <a:buSzTx/>
              <a:buFontTx/>
              <a:buNone/>
              <a:tabLst/>
              <a:defRPr/>
            </a:pPr>
            <a:br>
              <a:rPr kumimoji="0" lang="en-GB"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br>
            <a:r>
              <a:rPr kumimoji="0" lang="en-GB"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Keeping Children Safe in Education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Jo Barclay, Head of Education Safeguarding and Wellbeing</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September 2021</a:t>
            </a:r>
          </a:p>
          <a:p>
            <a:pPr marL="0" marR="0" lvl="0" indent="0" algn="l" defTabSz="914400" rtl="0" eaLnBrk="1" fontAlgn="auto" latinLnBrk="0" hangingPunct="1">
              <a:lnSpc>
                <a:spcPct val="90000"/>
              </a:lnSpc>
              <a:spcBef>
                <a:spcPts val="0"/>
              </a:spcBef>
              <a:spcAft>
                <a:spcPts val="0"/>
              </a:spcAft>
              <a:buClrTx/>
              <a:buSzTx/>
              <a:buFontTx/>
              <a:buNone/>
              <a:tabLst/>
              <a:defRPr/>
            </a:pPr>
            <a:br>
              <a:rPr kumimoji="0" lang="en-GB"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br>
            <a:endParaRPr kumimoji="0" lang="en-GB" sz="3100" b="1" i="0" u="none" strike="noStrike" kern="1200" cap="none" spc="0" normalizeH="0" baseline="0" noProof="0" dirty="0">
              <a:ln>
                <a:noFill/>
              </a:ln>
              <a:solidFill>
                <a:srgbClr val="C00000"/>
              </a:solidFill>
              <a:effectLst/>
              <a:uLnTx/>
              <a:uFillTx/>
              <a:latin typeface="+mn-lt"/>
              <a:ea typeface="MS PGothic"/>
              <a:cs typeface="MS PGothic"/>
            </a:endParaRPr>
          </a:p>
        </p:txBody>
      </p:sp>
      <p:pic>
        <p:nvPicPr>
          <p:cNvPr id="6" name="Picture 5" descr="essex cc logo small r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124" y="677863"/>
            <a:ext cx="1892300" cy="882650"/>
          </a:xfrm>
          <a:prstGeom prst="rect">
            <a:avLst/>
          </a:prstGeom>
          <a:noFill/>
          <a:ln>
            <a:noFill/>
          </a:ln>
        </p:spPr>
      </p:pic>
    </p:spTree>
    <p:extLst>
      <p:ext uri="{BB962C8B-B14F-4D97-AF65-F5344CB8AC3E}">
        <p14:creationId xmlns:p14="http://schemas.microsoft.com/office/powerpoint/2010/main" val="145218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66" y="620688"/>
            <a:ext cx="8424936" cy="3591272"/>
          </a:xfrm>
        </p:spPr>
        <p:txBody>
          <a:bodyPr/>
          <a:lstStyle/>
          <a:p>
            <a:pPr algn="ctr"/>
            <a:endParaRPr lang="en-GB" sz="2000" i="1" dirty="0">
              <a:solidFill>
                <a:srgbClr val="C00000"/>
              </a:solidFill>
            </a:endParaRPr>
          </a:p>
          <a:p>
            <a:pPr algn="ctr"/>
            <a:r>
              <a:rPr lang="en-GB" sz="2000" i="1" dirty="0">
                <a:solidFill>
                  <a:srgbClr val="C00000"/>
                </a:solidFill>
              </a:rPr>
              <a:t>Schools should ensure that they designate member of the SLT who has been appropriately trained to take overall responsibility for safeguarding arrangements</a:t>
            </a:r>
          </a:p>
          <a:p>
            <a:pPr algn="just"/>
            <a:r>
              <a:rPr lang="en-GB" sz="2000" dirty="0"/>
              <a:t>The designated safeguarding lead (DSL) should ensure:</a:t>
            </a:r>
          </a:p>
          <a:p>
            <a:pPr marL="342900" indent="-342900" algn="just">
              <a:buFont typeface="Arial" panose="020B0604020202020204" pitchFamily="34" charset="0"/>
              <a:buChar char="•"/>
            </a:pPr>
            <a:r>
              <a:rPr lang="en-GB" sz="2000" b="1" dirty="0"/>
              <a:t>all staff </a:t>
            </a:r>
            <a:r>
              <a:rPr lang="en-GB" sz="2000" dirty="0"/>
              <a:t>are aware of indicators of abuse, changes in behaviour that give rise to concern or the failure of a child to develop, and that reporting arrangements in these circumstances are in place</a:t>
            </a:r>
          </a:p>
          <a:p>
            <a:pPr marL="342900" indent="-342900" algn="just">
              <a:buFont typeface="Arial" panose="020B0604020202020204" pitchFamily="34" charset="0"/>
              <a:buChar char="•"/>
            </a:pPr>
            <a:r>
              <a:rPr lang="en-GB" sz="2000" dirty="0"/>
              <a:t>appropriate staff are competent to work in partnership with the local authority children’s social care by: </a:t>
            </a:r>
          </a:p>
          <a:p>
            <a:pPr marL="1085850" lvl="1" indent="-342900" algn="just">
              <a:buFont typeface="Wingdings" panose="05000000000000000000" pitchFamily="2" charset="2"/>
              <a:buChar char="Ø"/>
            </a:pPr>
            <a:r>
              <a:rPr lang="en-GB" dirty="0"/>
              <a:t>Contributing to the assessment of a child's needs; </a:t>
            </a:r>
          </a:p>
          <a:p>
            <a:pPr marL="1085850" lvl="1" indent="-342900" algn="just">
              <a:buFont typeface="Wingdings" panose="05000000000000000000" pitchFamily="2" charset="2"/>
              <a:buChar char="Ø"/>
            </a:pPr>
            <a:r>
              <a:rPr lang="en-GB" dirty="0"/>
              <a:t>Implementing agreed actions to meet those needs</a:t>
            </a:r>
          </a:p>
          <a:p>
            <a:pPr marL="342900" indent="-342900">
              <a:buFont typeface="Arial" panose="020B0604020202020204" pitchFamily="34" charset="0"/>
              <a:buChar char="•"/>
            </a:pPr>
            <a:r>
              <a:rPr kumimoji="0" lang="en-GB" sz="2000" b="0" i="0" u="none" strike="noStrike" kern="0" cap="none" spc="0" normalizeH="0" baseline="0" noProof="0" dirty="0">
                <a:ln>
                  <a:noFill/>
                </a:ln>
                <a:solidFill>
                  <a:srgbClr val="000000"/>
                </a:solidFill>
                <a:effectLst/>
                <a:uLnTx/>
                <a:uFillTx/>
                <a:latin typeface="Arial"/>
                <a:ea typeface="MS PGothic" pitchFamily="34" charset="-128"/>
                <a:cs typeface="+mn-cs"/>
              </a:rPr>
              <a:t>setting’s system for recording concerns or files relating to child protection processes for individual children are kept safely and securely and appropriately transferred at time of transition from      one setting to another</a:t>
            </a: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sp>
        <p:nvSpPr>
          <p:cNvPr id="2" name="Title 1"/>
          <p:cNvSpPr>
            <a:spLocks noGrp="1"/>
          </p:cNvSpPr>
          <p:nvPr>
            <p:ph type="ctrTitle"/>
          </p:nvPr>
        </p:nvSpPr>
        <p:spPr>
          <a:xfrm>
            <a:off x="323528" y="9736"/>
            <a:ext cx="8134672" cy="792088"/>
          </a:xfrm>
        </p:spPr>
        <p:txBody>
          <a:bodyPr/>
          <a:lstStyle/>
          <a:p>
            <a:r>
              <a:rPr lang="en-GB" dirty="0">
                <a:solidFill>
                  <a:srgbClr val="C00000"/>
                </a:solidFill>
              </a:rPr>
              <a:t>SET Procedures – role of DSL</a:t>
            </a:r>
          </a:p>
        </p:txBody>
      </p:sp>
    </p:spTree>
    <p:extLst>
      <p:ext uri="{BB962C8B-B14F-4D97-AF65-F5344CB8AC3E}">
        <p14:creationId xmlns:p14="http://schemas.microsoft.com/office/powerpoint/2010/main" val="254924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33C1-93F2-4640-870C-477C0063859C}"/>
              </a:ext>
            </a:extLst>
          </p:cNvPr>
          <p:cNvSpPr>
            <a:spLocks noGrp="1"/>
          </p:cNvSpPr>
          <p:nvPr>
            <p:ph type="title"/>
          </p:nvPr>
        </p:nvSpPr>
        <p:spPr>
          <a:xfrm>
            <a:off x="685800" y="188640"/>
            <a:ext cx="7848600" cy="1008112"/>
          </a:xfrm>
        </p:spPr>
        <p:txBody>
          <a:bodyPr/>
          <a:lstStyle/>
          <a:p>
            <a:r>
              <a:rPr lang="en-GB" sz="3200" dirty="0">
                <a:solidFill>
                  <a:srgbClr val="C00000"/>
                </a:solidFill>
              </a:rPr>
              <a:t>The role of Local Authority Designated Officer (LADO)</a:t>
            </a:r>
          </a:p>
        </p:txBody>
      </p:sp>
      <p:sp>
        <p:nvSpPr>
          <p:cNvPr id="3" name="Content Placeholder 2">
            <a:extLst>
              <a:ext uri="{FF2B5EF4-FFF2-40B4-BE49-F238E27FC236}">
                <a16:creationId xmlns:a16="http://schemas.microsoft.com/office/drawing/2014/main" id="{0DBFF828-D080-4DB8-B399-D5F6C08827A9}"/>
              </a:ext>
            </a:extLst>
          </p:cNvPr>
          <p:cNvSpPr>
            <a:spLocks noGrp="1"/>
          </p:cNvSpPr>
          <p:nvPr>
            <p:ph idx="1"/>
          </p:nvPr>
        </p:nvSpPr>
        <p:spPr>
          <a:xfrm>
            <a:off x="685800" y="1466478"/>
            <a:ext cx="7848600" cy="5202882"/>
          </a:xfrm>
        </p:spPr>
        <p:txBody>
          <a:bodyPr/>
          <a:lstStyle/>
          <a:p>
            <a:pPr marL="0" indent="0">
              <a:buNone/>
            </a:pPr>
            <a:r>
              <a:rPr lang="en-GB" sz="2600" dirty="0"/>
              <a:t>LADO is involved where there is a concern or allegation that someone working or volunteering with children:</a:t>
            </a:r>
          </a:p>
          <a:p>
            <a:pPr marL="0" indent="0">
              <a:buNone/>
            </a:pPr>
            <a:endParaRPr lang="en-GB" sz="2600" dirty="0"/>
          </a:p>
          <a:p>
            <a:r>
              <a:rPr lang="en-GB" sz="2600" dirty="0"/>
              <a:t>Has or may have harmed a child</a:t>
            </a:r>
          </a:p>
          <a:p>
            <a:r>
              <a:rPr lang="en-GB" sz="2600" dirty="0"/>
              <a:t>May have committed a criminal offence against or related to a child</a:t>
            </a:r>
          </a:p>
          <a:p>
            <a:r>
              <a:rPr lang="en-GB" sz="2600" dirty="0"/>
              <a:t>Behaved towards a child or children in a way that indicates they may pose a risk of harm to children</a:t>
            </a:r>
          </a:p>
          <a:p>
            <a:r>
              <a:rPr lang="en-GB" sz="2600" dirty="0"/>
              <a:t>Suitability to work with children</a:t>
            </a:r>
          </a:p>
          <a:p>
            <a:endParaRPr lang="en-GB" sz="2600" dirty="0"/>
          </a:p>
          <a:p>
            <a:pPr marL="0" indent="0">
              <a:buNone/>
            </a:pPr>
            <a:r>
              <a:rPr lang="en-GB" sz="2600" dirty="0">
                <a:hlinkClick r:id="rId3"/>
              </a:rPr>
              <a:t>ESI / LADO</a:t>
            </a:r>
            <a:endParaRPr lang="en-GB" sz="2600" dirty="0"/>
          </a:p>
          <a:p>
            <a:pPr marL="0" indent="0">
              <a:buNone/>
            </a:pPr>
            <a:endParaRPr lang="en-GB" sz="2800" dirty="0"/>
          </a:p>
          <a:p>
            <a:pPr marL="0" indent="0">
              <a:buNone/>
            </a:pPr>
            <a:r>
              <a:rPr lang="en-GB" sz="2800" dirty="0"/>
              <a:t> </a:t>
            </a:r>
          </a:p>
        </p:txBody>
      </p:sp>
    </p:spTree>
    <p:extLst>
      <p:ext uri="{BB962C8B-B14F-4D97-AF65-F5344CB8AC3E}">
        <p14:creationId xmlns:p14="http://schemas.microsoft.com/office/powerpoint/2010/main" val="147082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82880" cy="936104"/>
          </a:xfrm>
        </p:spPr>
        <p:txBody>
          <a:bodyPr/>
          <a:lstStyle/>
          <a:p>
            <a:r>
              <a:rPr lang="en-GB" dirty="0">
                <a:solidFill>
                  <a:srgbClr val="C00000"/>
                </a:solidFill>
              </a:rPr>
              <a:t>Families where there are obstacles and resistance </a:t>
            </a:r>
          </a:p>
        </p:txBody>
      </p:sp>
      <p:sp>
        <p:nvSpPr>
          <p:cNvPr id="3" name="Content Placeholder 2"/>
          <p:cNvSpPr>
            <a:spLocks noGrp="1"/>
          </p:cNvSpPr>
          <p:nvPr>
            <p:ph idx="1"/>
          </p:nvPr>
        </p:nvSpPr>
        <p:spPr>
          <a:xfrm>
            <a:off x="395536" y="1340768"/>
            <a:ext cx="8138864" cy="4526632"/>
          </a:xfrm>
        </p:spPr>
        <p:txBody>
          <a:bodyPr/>
          <a:lstStyle/>
          <a:p>
            <a:r>
              <a:rPr lang="en-GB" sz="2400" kern="1200" dirty="0"/>
              <a:t>Large sibling groups / multiple children in family </a:t>
            </a:r>
            <a:r>
              <a:rPr lang="en-GB" sz="2400" i="1" kern="1200" dirty="0"/>
              <a:t>(additional pressures on parents)</a:t>
            </a:r>
            <a:endParaRPr lang="en-GB" sz="2400" dirty="0"/>
          </a:p>
          <a:p>
            <a:endParaRPr lang="en-GB" sz="2400" dirty="0"/>
          </a:p>
          <a:p>
            <a:r>
              <a:rPr lang="en-GB" sz="2400" dirty="0"/>
              <a:t>Range of uncooperative behaviour by families towards professionals - f</a:t>
            </a:r>
            <a:r>
              <a:rPr lang="en-GB" sz="2400" kern="1200" dirty="0"/>
              <a:t>our types of uncooperativeness:</a:t>
            </a:r>
          </a:p>
          <a:p>
            <a:pPr lvl="1"/>
            <a:r>
              <a:rPr lang="en-GB" sz="2400" kern="1200" dirty="0"/>
              <a:t>Ambivalence</a:t>
            </a:r>
          </a:p>
          <a:p>
            <a:pPr lvl="1"/>
            <a:r>
              <a:rPr lang="en-GB" sz="2400" kern="1200" dirty="0"/>
              <a:t>Avoidance</a:t>
            </a:r>
          </a:p>
          <a:p>
            <a:pPr lvl="1"/>
            <a:r>
              <a:rPr lang="en-GB" sz="2400" kern="1200" dirty="0"/>
              <a:t>Confrontation</a:t>
            </a:r>
          </a:p>
          <a:p>
            <a:pPr lvl="1"/>
            <a:r>
              <a:rPr lang="en-GB" sz="2400" kern="1200" dirty="0"/>
              <a:t>Violence</a:t>
            </a:r>
          </a:p>
          <a:p>
            <a:pPr marL="0" indent="0">
              <a:buNone/>
            </a:pPr>
            <a:endParaRPr lang="en-GB" sz="2400" kern="1200" dirty="0"/>
          </a:p>
          <a:p>
            <a:r>
              <a:rPr lang="en-GB" sz="2400" kern="1200" dirty="0"/>
              <a:t>Disguised compliance</a:t>
            </a:r>
          </a:p>
          <a:p>
            <a:endParaRPr lang="en-GB" sz="2400" kern="1200" dirty="0"/>
          </a:p>
          <a:p>
            <a:pPr lvl="1"/>
            <a:endParaRPr lang="en-GB" sz="2400" dirty="0"/>
          </a:p>
        </p:txBody>
      </p:sp>
    </p:spTree>
    <p:extLst>
      <p:ext uri="{BB962C8B-B14F-4D97-AF65-F5344CB8AC3E}">
        <p14:creationId xmlns:p14="http://schemas.microsoft.com/office/powerpoint/2010/main" val="95322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38864" cy="936104"/>
          </a:xfrm>
        </p:spPr>
        <p:txBody>
          <a:bodyPr/>
          <a:lstStyle/>
          <a:p>
            <a:r>
              <a:rPr lang="en-GB" dirty="0">
                <a:solidFill>
                  <a:srgbClr val="C00000"/>
                </a:solidFill>
              </a:rPr>
              <a:t>Parenting capacity:</a:t>
            </a:r>
          </a:p>
        </p:txBody>
      </p:sp>
      <p:sp>
        <p:nvSpPr>
          <p:cNvPr id="3" name="Content Placeholder 2"/>
          <p:cNvSpPr>
            <a:spLocks noGrp="1"/>
          </p:cNvSpPr>
          <p:nvPr>
            <p:ph idx="1"/>
          </p:nvPr>
        </p:nvSpPr>
        <p:spPr>
          <a:xfrm>
            <a:off x="539552" y="1628800"/>
            <a:ext cx="7994848" cy="4238600"/>
          </a:xfrm>
        </p:spPr>
        <p:txBody>
          <a:bodyPr/>
          <a:lstStyle/>
          <a:p>
            <a:pPr marL="0" indent="0">
              <a:buNone/>
            </a:pPr>
            <a:r>
              <a:rPr lang="en-GB" sz="3200" kern="1200" dirty="0"/>
              <a:t>There are many factors which can impact on parenting capacity:</a:t>
            </a:r>
            <a:endParaRPr lang="en-GB" sz="3200" dirty="0"/>
          </a:p>
          <a:p>
            <a:endParaRPr lang="en-GB" sz="3200" dirty="0"/>
          </a:p>
          <a:p>
            <a:r>
              <a:rPr lang="en-GB" sz="3200" kern="1200" dirty="0"/>
              <a:t>Substance misuse</a:t>
            </a:r>
          </a:p>
          <a:p>
            <a:r>
              <a:rPr lang="en-GB" sz="3200" kern="1200" dirty="0"/>
              <a:t>Mental health </a:t>
            </a:r>
          </a:p>
          <a:p>
            <a:r>
              <a:rPr lang="en-GB" sz="3200" kern="1200" dirty="0"/>
              <a:t>Learning disability</a:t>
            </a:r>
          </a:p>
          <a:p>
            <a:endParaRPr lang="en-GB" sz="2400" kern="1200" dirty="0"/>
          </a:p>
          <a:p>
            <a:endParaRPr lang="en-GB" sz="2400" kern="1200" dirty="0"/>
          </a:p>
          <a:p>
            <a:pPr lvl="1"/>
            <a:endParaRPr lang="en-GB" sz="2400" dirty="0"/>
          </a:p>
        </p:txBody>
      </p:sp>
    </p:spTree>
    <p:extLst>
      <p:ext uri="{BB962C8B-B14F-4D97-AF65-F5344CB8AC3E}">
        <p14:creationId xmlns:p14="http://schemas.microsoft.com/office/powerpoint/2010/main" val="30285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066856" cy="908720"/>
          </a:xfrm>
        </p:spPr>
        <p:txBody>
          <a:bodyPr/>
          <a:lstStyle/>
          <a:p>
            <a:r>
              <a:rPr lang="en-GB" dirty="0">
                <a:solidFill>
                  <a:srgbClr val="C00000"/>
                </a:solidFill>
              </a:rPr>
              <a:t>Cultural issues to consider:</a:t>
            </a:r>
          </a:p>
        </p:txBody>
      </p:sp>
      <p:sp>
        <p:nvSpPr>
          <p:cNvPr id="3" name="Content Placeholder 2"/>
          <p:cNvSpPr>
            <a:spLocks noGrp="1"/>
          </p:cNvSpPr>
          <p:nvPr>
            <p:ph idx="1"/>
          </p:nvPr>
        </p:nvSpPr>
        <p:spPr>
          <a:xfrm>
            <a:off x="395536" y="908720"/>
            <a:ext cx="8280920" cy="4958680"/>
          </a:xfrm>
        </p:spPr>
        <p:txBody>
          <a:bodyPr/>
          <a:lstStyle/>
          <a:p>
            <a:pPr marL="0" indent="0" algn="just">
              <a:buNone/>
            </a:pPr>
            <a:r>
              <a:rPr lang="en-GB" sz="2400" dirty="0"/>
              <a:t>Professionals should seek advice to gain better understanding, where there is a possibility of cultural factors  making a family resistant to having professionals involved. </a:t>
            </a:r>
          </a:p>
          <a:p>
            <a:pPr marL="0" indent="0" algn="just">
              <a:buNone/>
            </a:pPr>
            <a:endParaRPr lang="en-GB" sz="2400" dirty="0"/>
          </a:p>
          <a:p>
            <a:pPr marL="0" indent="0" algn="just">
              <a:buNone/>
            </a:pPr>
            <a:r>
              <a:rPr lang="en-GB" sz="2400" dirty="0"/>
              <a:t>Professionals should: </a:t>
            </a:r>
          </a:p>
          <a:p>
            <a:pPr lvl="1" algn="just"/>
            <a:r>
              <a:rPr lang="en-GB" sz="2400" dirty="0"/>
              <a:t>be aware of dates of the key religious events and customs;</a:t>
            </a:r>
          </a:p>
          <a:p>
            <a:pPr lvl="1" algn="just"/>
            <a:r>
              <a:rPr lang="en-GB" sz="2400" dirty="0"/>
              <a:t>be aware of the cultural implications of gender; </a:t>
            </a:r>
          </a:p>
          <a:p>
            <a:pPr lvl="1" algn="just"/>
            <a:r>
              <a:rPr lang="en-GB" sz="2400" dirty="0"/>
              <a:t>acknowledge cultural sensitivities and taboos e.g. dress codes</a:t>
            </a:r>
          </a:p>
          <a:p>
            <a:pPr lvl="1" algn="just"/>
            <a:r>
              <a:rPr lang="en-GB" sz="2400" dirty="0"/>
              <a:t>consider asking for advice from local experts, who have links with the culture </a:t>
            </a:r>
            <a:r>
              <a:rPr lang="en-GB" sz="2400" i="1" dirty="0"/>
              <a:t>(be aware of potential </a:t>
            </a:r>
          </a:p>
          <a:p>
            <a:pPr marL="457200" lvl="1" indent="0" algn="just">
              <a:buNone/>
            </a:pPr>
            <a:r>
              <a:rPr lang="en-GB" sz="2400" i="1" dirty="0"/>
              <a:t>   risks around forced marriage)</a:t>
            </a:r>
          </a:p>
        </p:txBody>
      </p:sp>
    </p:spTree>
    <p:extLst>
      <p:ext uri="{BB962C8B-B14F-4D97-AF65-F5344CB8AC3E}">
        <p14:creationId xmlns:p14="http://schemas.microsoft.com/office/powerpoint/2010/main" val="330983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F811-A10D-4426-B334-139577541554}"/>
              </a:ext>
            </a:extLst>
          </p:cNvPr>
          <p:cNvSpPr>
            <a:spLocks noGrp="1"/>
          </p:cNvSpPr>
          <p:nvPr>
            <p:ph type="title"/>
          </p:nvPr>
        </p:nvSpPr>
        <p:spPr>
          <a:xfrm>
            <a:off x="251520" y="0"/>
            <a:ext cx="8282880" cy="990600"/>
          </a:xfrm>
        </p:spPr>
        <p:txBody>
          <a:bodyPr/>
          <a:lstStyle/>
          <a:p>
            <a:r>
              <a:rPr lang="en-GB" dirty="0">
                <a:solidFill>
                  <a:srgbClr val="C00000"/>
                </a:solidFill>
              </a:rPr>
              <a:t>Professional conflict resolution</a:t>
            </a:r>
          </a:p>
        </p:txBody>
      </p:sp>
      <p:sp>
        <p:nvSpPr>
          <p:cNvPr id="3" name="Content Placeholder 2">
            <a:extLst>
              <a:ext uri="{FF2B5EF4-FFF2-40B4-BE49-F238E27FC236}">
                <a16:creationId xmlns:a16="http://schemas.microsoft.com/office/drawing/2014/main" id="{D4AADA84-1EC1-4A01-BD58-7081D5E5B9E4}"/>
              </a:ext>
            </a:extLst>
          </p:cNvPr>
          <p:cNvSpPr>
            <a:spLocks noGrp="1"/>
          </p:cNvSpPr>
          <p:nvPr>
            <p:ph idx="1"/>
          </p:nvPr>
        </p:nvSpPr>
        <p:spPr>
          <a:xfrm>
            <a:off x="251520" y="990600"/>
            <a:ext cx="8712968" cy="4876800"/>
          </a:xfrm>
        </p:spPr>
        <p:txBody>
          <a:bodyPr/>
          <a:lstStyle/>
          <a:p>
            <a:pPr marL="0" indent="0" algn="just">
              <a:buNone/>
            </a:pPr>
            <a:r>
              <a:rPr lang="en-GB" sz="2800" i="1" dirty="0"/>
              <a:t>Professionals providing services to children and their families should work co-operatively across all agencies, using their skills and experience to make a robust contribution to safeguarding children and promoting their welfare within the framework of discussions, meetings, conferences and case management</a:t>
            </a:r>
            <a:endParaRPr lang="en-GB" sz="2800" dirty="0"/>
          </a:p>
          <a:p>
            <a:pPr marL="0" indent="0" algn="just">
              <a:buNone/>
            </a:pPr>
            <a:endParaRPr lang="en-GB" sz="2400" dirty="0"/>
          </a:p>
          <a:p>
            <a:pPr marL="0" indent="0" algn="just">
              <a:buNone/>
            </a:pPr>
            <a:r>
              <a:rPr lang="en-GB" sz="2800" dirty="0"/>
              <a:t>Concern or disagreement may arise over another professional's decisions, actions or lack of actions - professionals should attempt to resolve differences in line with SET procedures (S.11)</a:t>
            </a:r>
          </a:p>
        </p:txBody>
      </p:sp>
    </p:spTree>
    <p:extLst>
      <p:ext uri="{BB962C8B-B14F-4D97-AF65-F5344CB8AC3E}">
        <p14:creationId xmlns:p14="http://schemas.microsoft.com/office/powerpoint/2010/main" val="159277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196752"/>
            <a:ext cx="7346776" cy="4104456"/>
          </a:xfrm>
        </p:spPr>
        <p:txBody>
          <a:bodyPr/>
          <a:lstStyle/>
          <a:p>
            <a:r>
              <a:rPr lang="en-GB" sz="4400" dirty="0">
                <a:solidFill>
                  <a:srgbClr val="C00000"/>
                </a:solidFill>
              </a:rPr>
              <a:t>Keeping Children Safe in Education  </a:t>
            </a:r>
            <a:br>
              <a:rPr lang="en-GB" sz="4400" dirty="0">
                <a:solidFill>
                  <a:srgbClr val="C00000"/>
                </a:solidFill>
              </a:rPr>
            </a:br>
            <a:r>
              <a:rPr lang="en-GB" sz="4400" dirty="0">
                <a:solidFill>
                  <a:srgbClr val="C00000"/>
                </a:solidFill>
              </a:rPr>
              <a:t>(DfE, September 2021)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685800" y="1913467"/>
            <a:ext cx="7848600" cy="3953933"/>
          </a:xfrm>
        </p:spPr>
        <p:txBody>
          <a:bodyPr/>
          <a:lstStyle/>
          <a:p>
            <a:pPr marL="0" indent="0">
              <a:buNone/>
            </a:pPr>
            <a:endParaRPr lang="en-GB" dirty="0"/>
          </a:p>
          <a:p>
            <a:endParaRPr lang="en-GB" dirty="0"/>
          </a:p>
        </p:txBody>
      </p:sp>
    </p:spTree>
    <p:extLst>
      <p:ext uri="{BB962C8B-B14F-4D97-AF65-F5344CB8AC3E}">
        <p14:creationId xmlns:p14="http://schemas.microsoft.com/office/powerpoint/2010/main" val="267485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426896" cy="1152128"/>
          </a:xfrm>
        </p:spPr>
        <p:txBody>
          <a:bodyPr/>
          <a:lstStyle/>
          <a:p>
            <a:r>
              <a:rPr lang="en-GB" sz="3600" dirty="0">
                <a:solidFill>
                  <a:srgbClr val="C00000"/>
                </a:solidFill>
              </a:rPr>
              <a:t>Keeping Children Safe in Education  (DfE, September 2021)</a:t>
            </a:r>
            <a:endParaRPr lang="en-GB" dirty="0">
              <a:solidFill>
                <a:srgbClr val="C00000"/>
              </a:solidFill>
            </a:endParaRPr>
          </a:p>
        </p:txBody>
      </p:sp>
      <p:sp>
        <p:nvSpPr>
          <p:cNvPr id="3" name="Content Placeholder 2"/>
          <p:cNvSpPr>
            <a:spLocks noGrp="1"/>
          </p:cNvSpPr>
          <p:nvPr>
            <p:ph idx="1"/>
          </p:nvPr>
        </p:nvSpPr>
        <p:spPr>
          <a:xfrm>
            <a:off x="611560" y="1484784"/>
            <a:ext cx="7848600" cy="4752528"/>
          </a:xfrm>
        </p:spPr>
        <p:txBody>
          <a:bodyPr/>
          <a:lstStyle/>
          <a:p>
            <a:pPr marL="0" indent="0" algn="ctr">
              <a:buNone/>
            </a:pPr>
            <a:r>
              <a:rPr lang="en-GB" sz="2400" b="1" i="1" dirty="0"/>
              <a:t>“Schools and colleges and their staff are an important part of the wider safeguarding system for children”</a:t>
            </a:r>
          </a:p>
          <a:p>
            <a:pPr marL="0" indent="0" algn="ctr">
              <a:buNone/>
            </a:pPr>
            <a:endParaRPr lang="en-GB" sz="2400" b="1" dirty="0"/>
          </a:p>
          <a:p>
            <a:pPr marL="0" indent="0" algn="just">
              <a:buNone/>
            </a:pPr>
            <a:r>
              <a:rPr lang="en-GB" sz="2400" dirty="0"/>
              <a:t>Guidance applies to governing bodies, proprietors / academy trusts and management committees of PRUs</a:t>
            </a:r>
          </a:p>
          <a:p>
            <a:pPr marL="0" indent="0" algn="just">
              <a:buNone/>
            </a:pPr>
            <a:endParaRPr lang="en-GB" sz="2400" dirty="0"/>
          </a:p>
          <a:p>
            <a:pPr marL="0" indent="0" algn="just">
              <a:buNone/>
            </a:pPr>
            <a:r>
              <a:rPr lang="en-GB" sz="2400" dirty="0"/>
              <a:t>Above persons should ensure that </a:t>
            </a:r>
            <a:r>
              <a:rPr lang="en-GB" sz="2400" b="1" dirty="0"/>
              <a:t>ALL STAFF </a:t>
            </a:r>
            <a:r>
              <a:rPr lang="en-GB" sz="2400" dirty="0"/>
              <a:t>read at least Part 1 </a:t>
            </a:r>
            <a:r>
              <a:rPr lang="en-GB" sz="2400" i="1" dirty="0"/>
              <a:t>(including Annex B) </a:t>
            </a:r>
            <a:r>
              <a:rPr lang="en-GB" sz="2400" dirty="0"/>
              <a:t>and that mechanisms are in place to assist staff to understand and discharge their role and responsibilities </a:t>
            </a:r>
          </a:p>
          <a:p>
            <a:pPr marL="0" indent="0" algn="just">
              <a:buNone/>
            </a:pPr>
            <a:endParaRPr lang="en-GB" sz="2400" dirty="0"/>
          </a:p>
          <a:p>
            <a:pPr marL="0" indent="0" algn="just">
              <a:buNone/>
            </a:pPr>
            <a:r>
              <a:rPr lang="en-GB" sz="2400" dirty="0"/>
              <a:t>‘Children’ includes everyone under age of 18</a:t>
            </a:r>
          </a:p>
          <a:p>
            <a:pPr marL="0" indent="0" algn="just">
              <a:buNone/>
            </a:pPr>
            <a:endParaRPr lang="en-GB" dirty="0"/>
          </a:p>
          <a:p>
            <a:endParaRPr lang="en-GB" sz="2400" dirty="0"/>
          </a:p>
          <a:p>
            <a:pPr marL="0" indent="0" algn="just">
              <a:buNone/>
            </a:pPr>
            <a:endParaRPr lang="en-GB" sz="2400" dirty="0"/>
          </a:p>
          <a:p>
            <a:pPr algn="just"/>
            <a:endParaRPr lang="en-GB" dirty="0"/>
          </a:p>
        </p:txBody>
      </p:sp>
    </p:spTree>
    <p:extLst>
      <p:ext uri="{BB962C8B-B14F-4D97-AF65-F5344CB8AC3E}">
        <p14:creationId xmlns:p14="http://schemas.microsoft.com/office/powerpoint/2010/main" val="237825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2328-1ABD-4DD6-9212-53FC8F1C573F}"/>
              </a:ext>
            </a:extLst>
          </p:cNvPr>
          <p:cNvSpPr>
            <a:spLocks noGrp="1"/>
          </p:cNvSpPr>
          <p:nvPr>
            <p:ph type="title"/>
          </p:nvPr>
        </p:nvSpPr>
        <p:spPr>
          <a:xfrm>
            <a:off x="467544" y="764704"/>
            <a:ext cx="7848600" cy="1143000"/>
          </a:xfrm>
        </p:spPr>
        <p:txBody>
          <a:bodyPr/>
          <a:lstStyle/>
          <a:p>
            <a:r>
              <a:rPr lang="en-GB" dirty="0">
                <a:solidFill>
                  <a:srgbClr val="C00000"/>
                </a:solidFill>
              </a:rPr>
              <a:t>Part one: safeguarding information for all staff </a:t>
            </a:r>
          </a:p>
        </p:txBody>
      </p:sp>
      <p:sp>
        <p:nvSpPr>
          <p:cNvPr id="3" name="Content Placeholder 2">
            <a:extLst>
              <a:ext uri="{FF2B5EF4-FFF2-40B4-BE49-F238E27FC236}">
                <a16:creationId xmlns:a16="http://schemas.microsoft.com/office/drawing/2014/main" id="{EFDDDFA4-02EF-48B7-8032-EDDF13A5C266}"/>
              </a:ext>
            </a:extLst>
          </p:cNvPr>
          <p:cNvSpPr>
            <a:spLocks noGrp="1"/>
          </p:cNvSpPr>
          <p:nvPr>
            <p:ph idx="1"/>
          </p:nvPr>
        </p:nvSpPr>
        <p:spPr/>
        <p:txBody>
          <a:bodyPr/>
          <a:lstStyle/>
          <a:p>
            <a:endParaRPr lang="en-GB" dirty="0"/>
          </a:p>
          <a:p>
            <a:pPr marL="0" indent="0">
              <a:buNone/>
            </a:pPr>
            <a:r>
              <a:rPr lang="en-GB" sz="5400" i="1" dirty="0">
                <a:solidFill>
                  <a:srgbClr val="C00000"/>
                </a:solidFill>
              </a:rPr>
              <a:t>What school and college staff should know and do</a:t>
            </a:r>
          </a:p>
        </p:txBody>
      </p:sp>
    </p:spTree>
    <p:extLst>
      <p:ext uri="{BB962C8B-B14F-4D97-AF65-F5344CB8AC3E}">
        <p14:creationId xmlns:p14="http://schemas.microsoft.com/office/powerpoint/2010/main" val="39678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704584" cy="1080120"/>
          </a:xfrm>
        </p:spPr>
        <p:txBody>
          <a:bodyPr/>
          <a:lstStyle/>
          <a:p>
            <a:r>
              <a:rPr lang="en-GB" sz="2800" dirty="0">
                <a:solidFill>
                  <a:srgbClr val="C00000"/>
                </a:solidFill>
              </a:rPr>
              <a:t>A child centred and co-ordinated approach to safeguarding:</a:t>
            </a:r>
          </a:p>
        </p:txBody>
      </p:sp>
      <p:sp>
        <p:nvSpPr>
          <p:cNvPr id="3" name="Content Placeholder 2"/>
          <p:cNvSpPr>
            <a:spLocks noGrp="1"/>
          </p:cNvSpPr>
          <p:nvPr>
            <p:ph idx="1"/>
          </p:nvPr>
        </p:nvSpPr>
        <p:spPr>
          <a:xfrm>
            <a:off x="395536" y="1628800"/>
            <a:ext cx="8138864" cy="4238600"/>
          </a:xfrm>
        </p:spPr>
        <p:txBody>
          <a:bodyPr/>
          <a:lstStyle/>
          <a:p>
            <a:pPr algn="just"/>
            <a:r>
              <a:rPr lang="en-GB" dirty="0"/>
              <a:t>Safeguarding and promoting the welfare of children is </a:t>
            </a:r>
            <a:r>
              <a:rPr lang="en-GB" b="1" dirty="0"/>
              <a:t>everyone’s</a:t>
            </a:r>
            <a:r>
              <a:rPr lang="en-GB" dirty="0"/>
              <a:t> responsibility</a:t>
            </a:r>
          </a:p>
          <a:p>
            <a:pPr algn="just"/>
            <a:endParaRPr lang="en-GB" dirty="0"/>
          </a:p>
          <a:p>
            <a:pPr algn="just"/>
            <a:r>
              <a:rPr lang="en-GB" dirty="0"/>
              <a:t>All practitioners should ensure their approach is child-centred and consider, at all times, what is in the best interests of the child</a:t>
            </a:r>
          </a:p>
          <a:p>
            <a:pPr algn="just"/>
            <a:endParaRPr lang="en-GB" dirty="0"/>
          </a:p>
          <a:p>
            <a:pPr algn="just"/>
            <a:r>
              <a:rPr lang="en-GB" dirty="0"/>
              <a:t>No single practitioner can have a full picture of a child’s needs and circumstances</a:t>
            </a:r>
          </a:p>
          <a:p>
            <a:pPr algn="just"/>
            <a:endParaRPr lang="en-GB" dirty="0"/>
          </a:p>
          <a:p>
            <a:pPr algn="just"/>
            <a:r>
              <a:rPr lang="en-GB" dirty="0"/>
              <a:t>If children and families are to receive the right help at the right time, </a:t>
            </a:r>
            <a:r>
              <a:rPr lang="en-GB" b="1" dirty="0"/>
              <a:t>everyone</a:t>
            </a:r>
            <a:r>
              <a:rPr lang="en-GB" dirty="0"/>
              <a:t> who comes into contact with them has a role to play in identifying concerns, sharing information and taking prompt action. </a:t>
            </a:r>
          </a:p>
        </p:txBody>
      </p:sp>
    </p:spTree>
    <p:extLst>
      <p:ext uri="{BB962C8B-B14F-4D97-AF65-F5344CB8AC3E}">
        <p14:creationId xmlns:p14="http://schemas.microsoft.com/office/powerpoint/2010/main" val="105028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title" idx="4294967295"/>
          </p:nvPr>
        </p:nvSpPr>
        <p:spPr>
          <a:xfrm>
            <a:off x="457200" y="1557338"/>
            <a:ext cx="8229600" cy="4568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72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What is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7200" b="0"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safeguarding?</a:t>
            </a:r>
          </a:p>
        </p:txBody>
      </p:sp>
    </p:spTree>
    <p:extLst>
      <p:ext uri="{BB962C8B-B14F-4D97-AF65-F5344CB8AC3E}">
        <p14:creationId xmlns:p14="http://schemas.microsoft.com/office/powerpoint/2010/main" val="747739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000" dirty="0">
                <a:solidFill>
                  <a:srgbClr val="C00000"/>
                </a:solidFill>
                <a:latin typeface="Arial"/>
                <a:ea typeface="+mn-ea"/>
                <a:cs typeface="+mn-cs"/>
              </a:rPr>
              <a:t>Safeguarding and promoting the welfare of children is defined in Keeping Children Safe in Education (DfE, 2021) as:</a:t>
            </a:r>
            <a:endParaRPr lang="en-GB" dirty="0">
              <a:solidFill>
                <a:srgbClr val="C00000"/>
              </a:solidFill>
            </a:endParaRPr>
          </a:p>
        </p:txBody>
      </p:sp>
      <p:sp>
        <p:nvSpPr>
          <p:cNvPr id="3" name="Content Placeholder 2"/>
          <p:cNvSpPr>
            <a:spLocks noGrp="1"/>
          </p:cNvSpPr>
          <p:nvPr>
            <p:ph idx="1"/>
          </p:nvPr>
        </p:nvSpPr>
        <p:spPr/>
        <p:txBody>
          <a:bodyPr>
            <a:normAutofit/>
          </a:bodyPr>
          <a:lstStyle/>
          <a:p>
            <a:r>
              <a:rPr lang="en-GB" i="1" dirty="0">
                <a:solidFill>
                  <a:srgbClr val="000000"/>
                </a:solidFill>
                <a:latin typeface="Arial"/>
              </a:rPr>
              <a:t>protecting children from maltreatment</a:t>
            </a:r>
          </a:p>
          <a:p>
            <a:r>
              <a:rPr lang="en-GB" i="1" dirty="0">
                <a:solidFill>
                  <a:srgbClr val="000000"/>
                </a:solidFill>
                <a:latin typeface="Arial"/>
              </a:rPr>
              <a:t>preventing impairment of children’s mental and physical health or development</a:t>
            </a:r>
          </a:p>
          <a:p>
            <a:r>
              <a:rPr lang="en-GB" i="1" dirty="0">
                <a:solidFill>
                  <a:srgbClr val="000000"/>
                </a:solidFill>
                <a:latin typeface="Arial"/>
              </a:rPr>
              <a:t>ensuring that children grow up in circumstances consistent with the provision of safe and effective care</a:t>
            </a:r>
          </a:p>
          <a:p>
            <a:r>
              <a:rPr lang="en-GB" i="1" dirty="0">
                <a:solidFill>
                  <a:srgbClr val="000000"/>
                </a:solidFill>
                <a:latin typeface="Arial"/>
              </a:rPr>
              <a:t>taking action to enable all children to have the best outcomes</a:t>
            </a:r>
          </a:p>
          <a:p>
            <a:endParaRPr lang="en-GB" dirty="0"/>
          </a:p>
        </p:txBody>
      </p:sp>
    </p:spTree>
    <p:extLst>
      <p:ext uri="{BB962C8B-B14F-4D97-AF65-F5344CB8AC3E}">
        <p14:creationId xmlns:p14="http://schemas.microsoft.com/office/powerpoint/2010/main" val="301006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420472" cy="1008112"/>
          </a:xfrm>
        </p:spPr>
        <p:txBody>
          <a:bodyPr/>
          <a:lstStyle/>
          <a:p>
            <a:r>
              <a:rPr lang="en-GB" dirty="0">
                <a:solidFill>
                  <a:srgbClr val="C00000"/>
                </a:solidFill>
              </a:rPr>
              <a:t>The role of staff:</a:t>
            </a:r>
          </a:p>
        </p:txBody>
      </p:sp>
      <p:sp>
        <p:nvSpPr>
          <p:cNvPr id="3" name="Subtitle 2"/>
          <p:cNvSpPr>
            <a:spLocks noGrp="1"/>
          </p:cNvSpPr>
          <p:nvPr>
            <p:ph type="subTitle" idx="1"/>
          </p:nvPr>
        </p:nvSpPr>
        <p:spPr>
          <a:xfrm>
            <a:off x="685800" y="1196752"/>
            <a:ext cx="7772400" cy="3375248"/>
          </a:xfrm>
        </p:spPr>
        <p:txBody>
          <a:bodyPr/>
          <a:lstStyle/>
          <a:p>
            <a:r>
              <a:rPr lang="en-US" sz="2800" dirty="0"/>
              <a:t>School and college staff are in a position to identify concerns early, provide help for children and prevent concerns escalating</a:t>
            </a:r>
          </a:p>
          <a:p>
            <a:endParaRPr lang="en-US" sz="2800" dirty="0"/>
          </a:p>
          <a:p>
            <a:r>
              <a:rPr lang="en-US" sz="2800" dirty="0"/>
              <a:t>All staff have a responsibility to provide a </a:t>
            </a:r>
            <a:r>
              <a:rPr lang="en-US" sz="2800" b="1" dirty="0"/>
              <a:t>safe environment </a:t>
            </a:r>
            <a:r>
              <a:rPr lang="en-US" sz="2800" dirty="0"/>
              <a:t>in which children can learn</a:t>
            </a:r>
          </a:p>
          <a:p>
            <a:endParaRPr lang="en-US" sz="2800" dirty="0"/>
          </a:p>
          <a:p>
            <a:r>
              <a:rPr lang="en-US" sz="2800" dirty="0"/>
              <a:t>All staff should be prepared to identify children who may benefit from </a:t>
            </a:r>
            <a:r>
              <a:rPr lang="en-US" sz="2800" b="1" dirty="0"/>
              <a:t>early help </a:t>
            </a:r>
            <a:r>
              <a:rPr lang="en-US" sz="2800" dirty="0"/>
              <a:t>(providing support as soon as a problem emerges in a child’s life)</a:t>
            </a:r>
          </a:p>
          <a:p>
            <a:pPr algn="just"/>
            <a:endParaRPr lang="en-US" sz="2000" dirty="0"/>
          </a:p>
          <a:p>
            <a:pPr algn="just"/>
            <a:endParaRPr lang="en-US" sz="2000" dirty="0"/>
          </a:p>
          <a:p>
            <a:pPr algn="just"/>
            <a:endParaRPr lang="en-US" sz="2800" dirty="0"/>
          </a:p>
          <a:p>
            <a:pPr algn="just"/>
            <a:endParaRPr lang="en-US" sz="2000" dirty="0"/>
          </a:p>
          <a:p>
            <a:pPr marL="342900" indent="-342900">
              <a:buFont typeface="Arial" panose="020B0604020202020204" pitchFamily="34" charset="0"/>
              <a:buChar char="•"/>
            </a:pPr>
            <a:endParaRPr lang="en-GB" sz="2000" dirty="0"/>
          </a:p>
          <a:p>
            <a:r>
              <a:rPr lang="en-US" sz="2000" dirty="0"/>
              <a:t>. </a:t>
            </a:r>
          </a:p>
          <a:p>
            <a:endParaRPr lang="en-GB" dirty="0"/>
          </a:p>
        </p:txBody>
      </p:sp>
    </p:spTree>
    <p:extLst>
      <p:ext uri="{BB962C8B-B14F-4D97-AF65-F5344CB8AC3E}">
        <p14:creationId xmlns:p14="http://schemas.microsoft.com/office/powerpoint/2010/main" val="363151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82880" cy="1268760"/>
          </a:xfrm>
        </p:spPr>
        <p:txBody>
          <a:bodyPr/>
          <a:lstStyle/>
          <a:p>
            <a:r>
              <a:rPr lang="en-GB" dirty="0">
                <a:solidFill>
                  <a:srgbClr val="C00000"/>
                </a:solidFill>
              </a:rPr>
              <a:t>What staff need to know (1):</a:t>
            </a:r>
          </a:p>
        </p:txBody>
      </p:sp>
      <p:sp>
        <p:nvSpPr>
          <p:cNvPr id="3" name="Content Placeholder 2"/>
          <p:cNvSpPr>
            <a:spLocks noGrp="1"/>
          </p:cNvSpPr>
          <p:nvPr>
            <p:ph idx="1"/>
          </p:nvPr>
        </p:nvSpPr>
        <p:spPr>
          <a:xfrm>
            <a:off x="251520" y="980728"/>
            <a:ext cx="8424936" cy="5102696"/>
          </a:xfrm>
        </p:spPr>
        <p:txBody>
          <a:bodyPr/>
          <a:lstStyle/>
          <a:p>
            <a:pPr marL="0" indent="0" algn="just">
              <a:buNone/>
            </a:pPr>
            <a:r>
              <a:rPr lang="en-US" sz="2200" dirty="0"/>
              <a:t>All staff should be aware of systems in school which support safeguarding (should be part of staff induction). This includes: </a:t>
            </a:r>
          </a:p>
          <a:p>
            <a:pPr marL="0" indent="0" algn="just">
              <a:buNone/>
            </a:pPr>
            <a:endParaRPr lang="en-US" sz="2200" dirty="0"/>
          </a:p>
          <a:p>
            <a:pPr lvl="1" algn="just">
              <a:buFontTx/>
              <a:buChar char="-"/>
            </a:pPr>
            <a:r>
              <a:rPr lang="en-US" sz="2200" dirty="0"/>
              <a:t>the Child Protection Policy </a:t>
            </a:r>
          </a:p>
          <a:p>
            <a:pPr lvl="1" algn="just">
              <a:buFontTx/>
              <a:buChar char="-"/>
            </a:pPr>
            <a:r>
              <a:rPr lang="en-US" sz="2200" dirty="0"/>
              <a:t>the Behaviour Policy</a:t>
            </a:r>
          </a:p>
          <a:p>
            <a:pPr lvl="1" algn="just">
              <a:buFontTx/>
              <a:buChar char="-"/>
            </a:pPr>
            <a:r>
              <a:rPr lang="en-US" sz="2200" dirty="0"/>
              <a:t>the Staff Behaviour Policy (sometimes called a code of conduct)</a:t>
            </a:r>
          </a:p>
          <a:p>
            <a:pPr lvl="1" algn="just">
              <a:buFontTx/>
              <a:buChar char="-"/>
            </a:pPr>
            <a:r>
              <a:rPr lang="en-US" sz="2200" dirty="0"/>
              <a:t>safeguarding response to children who go missing from education</a:t>
            </a:r>
          </a:p>
          <a:p>
            <a:pPr lvl="1" algn="just">
              <a:buFontTx/>
              <a:buChar char="-"/>
            </a:pPr>
            <a:r>
              <a:rPr lang="en-US" sz="2200" dirty="0"/>
              <a:t>the role of the designated safeguarding lead (and </a:t>
            </a:r>
          </a:p>
          <a:p>
            <a:pPr marL="457200" lvl="1" indent="0" algn="just">
              <a:buNone/>
            </a:pPr>
            <a:r>
              <a:rPr lang="en-US" sz="2200" dirty="0"/>
              <a:t>    identity of DL and any deputies)</a:t>
            </a:r>
          </a:p>
          <a:p>
            <a:endParaRPr lang="en-GB" sz="2200" dirty="0"/>
          </a:p>
          <a:p>
            <a:r>
              <a:rPr lang="en-GB" sz="2200" dirty="0"/>
              <a:t>The above documentation and a copy of Part 1 of KCSIE (and Annex B) should be provided to staff at Induction</a:t>
            </a:r>
          </a:p>
        </p:txBody>
      </p:sp>
    </p:spTree>
    <p:extLst>
      <p:ext uri="{BB962C8B-B14F-4D97-AF65-F5344CB8AC3E}">
        <p14:creationId xmlns:p14="http://schemas.microsoft.com/office/powerpoint/2010/main" val="1157750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760" y="404664"/>
            <a:ext cx="8058200" cy="504056"/>
          </a:xfrm>
        </p:spPr>
        <p:txBody>
          <a:bodyPr/>
          <a:lstStyle/>
          <a:p>
            <a:r>
              <a:rPr lang="en-US" sz="3600" dirty="0">
                <a:solidFill>
                  <a:srgbClr val="C00000"/>
                </a:solidFill>
              </a:rPr>
              <a:t>What staff need to know (2):</a:t>
            </a:r>
          </a:p>
        </p:txBody>
      </p:sp>
      <p:sp>
        <p:nvSpPr>
          <p:cNvPr id="3" name="Subtitle 2"/>
          <p:cNvSpPr>
            <a:spLocks noGrp="1"/>
          </p:cNvSpPr>
          <p:nvPr>
            <p:ph type="subTitle" idx="1"/>
          </p:nvPr>
        </p:nvSpPr>
        <p:spPr>
          <a:xfrm>
            <a:off x="325760" y="980728"/>
            <a:ext cx="8132440" cy="5112568"/>
          </a:xfrm>
        </p:spPr>
        <p:txBody>
          <a:bodyPr/>
          <a:lstStyle/>
          <a:p>
            <a:pPr algn="just"/>
            <a:r>
              <a:rPr lang="en-US" b="1" dirty="0"/>
              <a:t>All staff </a:t>
            </a:r>
            <a:r>
              <a:rPr lang="en-US" dirty="0"/>
              <a:t>should:</a:t>
            </a:r>
          </a:p>
          <a:p>
            <a:pPr marL="342900" indent="-342900">
              <a:buFont typeface="Arial" panose="020B0604020202020204" pitchFamily="34" charset="0"/>
              <a:buChar char="•"/>
            </a:pPr>
            <a:r>
              <a:rPr lang="en-US" dirty="0"/>
              <a:t>receive appropriate safeguarding and  child protection training (including online safety) which is regularly updated.  In addition, all staff should receive updates (as required but at least annually)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GB" dirty="0"/>
              <a:t>be aware of the early help process, and understand their role in it (being particularly alert to children with additional vulnerability or needs)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US" dirty="0"/>
              <a:t>be aware of the process for making referrals to children’s social care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know what to do if a child tells them they are being abused, exploited or neglected (</a:t>
            </a:r>
            <a:r>
              <a:rPr lang="en-US" i="1" dirty="0"/>
              <a:t>involve the DSL</a:t>
            </a:r>
            <a:r>
              <a:rPr lang="en-US" dirty="0"/>
              <a:t>)</a:t>
            </a:r>
          </a:p>
          <a:p>
            <a:pPr marL="342900" indent="-342900">
              <a:buFont typeface="Arial" panose="020B0604020202020204" pitchFamily="34" charset="0"/>
              <a:buChar char="•"/>
            </a:pPr>
            <a:endParaRPr lang="en-US" sz="2400" dirty="0"/>
          </a:p>
          <a:p>
            <a:endParaRPr lang="en-GB" dirty="0"/>
          </a:p>
        </p:txBody>
      </p:sp>
    </p:spTree>
    <p:extLst>
      <p:ext uri="{BB962C8B-B14F-4D97-AF65-F5344CB8AC3E}">
        <p14:creationId xmlns:p14="http://schemas.microsoft.com/office/powerpoint/2010/main" val="2611096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132440" cy="504056"/>
          </a:xfrm>
        </p:spPr>
        <p:txBody>
          <a:bodyPr/>
          <a:lstStyle/>
          <a:p>
            <a:r>
              <a:rPr lang="en-US" sz="3600" dirty="0">
                <a:solidFill>
                  <a:srgbClr val="C00000"/>
                </a:solidFill>
              </a:rPr>
              <a:t>What staff need to know (3):</a:t>
            </a:r>
          </a:p>
        </p:txBody>
      </p:sp>
      <p:sp>
        <p:nvSpPr>
          <p:cNvPr id="3" name="Subtitle 2"/>
          <p:cNvSpPr>
            <a:spLocks noGrp="1"/>
          </p:cNvSpPr>
          <p:nvPr>
            <p:ph type="subTitle" idx="1"/>
          </p:nvPr>
        </p:nvSpPr>
        <p:spPr>
          <a:xfrm>
            <a:off x="325760" y="980728"/>
            <a:ext cx="8132440" cy="5112568"/>
          </a:xfrm>
        </p:spPr>
        <p:txBody>
          <a:bodyPr/>
          <a:lstStyle/>
          <a:p>
            <a:pPr algn="just"/>
            <a:r>
              <a:rPr lang="en-US" b="1" dirty="0"/>
              <a:t>All staff </a:t>
            </a:r>
            <a:r>
              <a:rPr lang="en-US" dirty="0"/>
              <a:t>should:</a:t>
            </a:r>
          </a:p>
          <a:p>
            <a:pPr algn="just"/>
            <a:endParaRPr lang="en-US" dirty="0"/>
          </a:p>
          <a:p>
            <a:pPr marL="342900" indent="-342900" algn="just">
              <a:buFont typeface="Arial" panose="020B0604020202020204" pitchFamily="34" charset="0"/>
              <a:buChar char="•"/>
            </a:pPr>
            <a:r>
              <a:rPr lang="en-GB" dirty="0"/>
              <a:t>understand confidentiality and share information only with those who need to be involved (the DSL or deputy)</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dirty="0"/>
              <a:t>never promise a child they will not tell anyone about a report of abuse</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dirty="0"/>
              <a:t>be able to reassure victims they are being taken seriously and that they will be supported and kept safe</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dirty="0"/>
              <a:t>ensure victims do not feel they are creating a problem by reporting abuse, or feel ashamed for doing so</a:t>
            </a:r>
            <a:endParaRPr lang="en-US" dirty="0"/>
          </a:p>
          <a:p>
            <a:pPr marL="342900" indent="-342900" algn="just">
              <a:buFont typeface="Arial" panose="020B0604020202020204" pitchFamily="34" charset="0"/>
              <a:buChar char="•"/>
            </a:pPr>
            <a:endParaRPr lang="en-US" sz="2400" dirty="0"/>
          </a:p>
          <a:p>
            <a:endParaRPr lang="en-GB" dirty="0"/>
          </a:p>
        </p:txBody>
      </p:sp>
    </p:spTree>
    <p:extLst>
      <p:ext uri="{BB962C8B-B14F-4D97-AF65-F5344CB8AC3E}">
        <p14:creationId xmlns:p14="http://schemas.microsoft.com/office/powerpoint/2010/main" val="3001718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206680" cy="936104"/>
          </a:xfrm>
        </p:spPr>
        <p:txBody>
          <a:bodyPr/>
          <a:lstStyle/>
          <a:p>
            <a:r>
              <a:rPr lang="en-US" sz="3600" dirty="0">
                <a:solidFill>
                  <a:srgbClr val="C00000"/>
                </a:solidFill>
              </a:rPr>
              <a:t>What staff should look out for (1):</a:t>
            </a:r>
          </a:p>
        </p:txBody>
      </p:sp>
      <p:sp>
        <p:nvSpPr>
          <p:cNvPr id="3" name="Subtitle 2"/>
          <p:cNvSpPr>
            <a:spLocks noGrp="1"/>
          </p:cNvSpPr>
          <p:nvPr>
            <p:ph type="subTitle" idx="1"/>
          </p:nvPr>
        </p:nvSpPr>
        <p:spPr>
          <a:xfrm>
            <a:off x="539552" y="1340768"/>
            <a:ext cx="7772400" cy="3447256"/>
          </a:xfrm>
        </p:spPr>
        <p:txBody>
          <a:bodyPr/>
          <a:lstStyle/>
          <a:p>
            <a:pPr algn="just"/>
            <a:r>
              <a:rPr lang="en-GB" sz="2400" dirty="0"/>
              <a:t>Knowing what to look for is vital to early identification of abuse and neglect – </a:t>
            </a:r>
            <a:r>
              <a:rPr lang="en-GB" sz="2400" b="1" dirty="0"/>
              <a:t>a</a:t>
            </a:r>
            <a:r>
              <a:rPr lang="en-US" sz="2400" b="1" dirty="0" err="1"/>
              <a:t>ll</a:t>
            </a:r>
            <a:r>
              <a:rPr lang="en-US" sz="2400" b="1" dirty="0"/>
              <a:t> staff:</a:t>
            </a:r>
          </a:p>
          <a:p>
            <a:pPr algn="just"/>
            <a:endParaRPr lang="en-US" sz="2400" b="1" dirty="0"/>
          </a:p>
          <a:p>
            <a:pPr marL="342900" indent="-342900" algn="just">
              <a:buFont typeface="Arial" panose="020B0604020202020204" pitchFamily="34" charset="0"/>
              <a:buChar char="•"/>
            </a:pPr>
            <a:r>
              <a:rPr lang="en-US" sz="2400" dirty="0"/>
              <a:t>should be aware of the signs of abuse and neglect so they are able to identify children who may be in need of help or protection</a:t>
            </a:r>
          </a:p>
          <a:p>
            <a:pPr marL="342900" indent="-342900" algn="just">
              <a:buFont typeface="Arial" panose="020B0604020202020204" pitchFamily="34" charset="0"/>
              <a:buChar char="•"/>
            </a:pPr>
            <a:endParaRPr lang="en-US" sz="2400" dirty="0"/>
          </a:p>
          <a:p>
            <a:pPr marL="342900" indent="-342900">
              <a:buFont typeface="Arial" panose="020B0604020202020204" pitchFamily="34" charset="0"/>
              <a:buChar char="•"/>
            </a:pPr>
            <a:r>
              <a:rPr lang="en-GB" sz="2400" dirty="0"/>
              <a:t>should always speak to the </a:t>
            </a:r>
            <a:r>
              <a:rPr lang="en-US" sz="2400" dirty="0"/>
              <a:t>DSL or deputy if unsure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should be aware that, in most cases, there is overlap of multiple issues (concerns / issues are rarely stand-alone events covered by one definition or label)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a:p>
            <a:endParaRPr lang="en-GB" sz="2400" dirty="0"/>
          </a:p>
          <a:p>
            <a:endParaRPr lang="en-GB" sz="2400" dirty="0"/>
          </a:p>
          <a:p>
            <a:endParaRPr lang="en-US" sz="2400" dirty="0"/>
          </a:p>
          <a:p>
            <a:endParaRPr lang="en-US" sz="2400" dirty="0"/>
          </a:p>
          <a:p>
            <a:endParaRPr lang="en-GB" sz="2400" dirty="0"/>
          </a:p>
        </p:txBody>
      </p:sp>
    </p:spTree>
    <p:extLst>
      <p:ext uri="{BB962C8B-B14F-4D97-AF65-F5344CB8AC3E}">
        <p14:creationId xmlns:p14="http://schemas.microsoft.com/office/powerpoint/2010/main" val="4118680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206680" cy="936104"/>
          </a:xfrm>
        </p:spPr>
        <p:txBody>
          <a:bodyPr/>
          <a:lstStyle/>
          <a:p>
            <a:r>
              <a:rPr lang="en-US" sz="3600" dirty="0">
                <a:solidFill>
                  <a:srgbClr val="C00000"/>
                </a:solidFill>
              </a:rPr>
              <a:t>What staff should look out for (2):</a:t>
            </a:r>
          </a:p>
        </p:txBody>
      </p:sp>
      <p:sp>
        <p:nvSpPr>
          <p:cNvPr id="3" name="Subtitle 2"/>
          <p:cNvSpPr>
            <a:spLocks noGrp="1"/>
          </p:cNvSpPr>
          <p:nvPr>
            <p:ph type="subTitle" idx="1"/>
          </p:nvPr>
        </p:nvSpPr>
        <p:spPr>
          <a:xfrm>
            <a:off x="251520" y="1268760"/>
            <a:ext cx="8060432" cy="3519264"/>
          </a:xfrm>
        </p:spPr>
        <p:txBody>
          <a:bodyPr/>
          <a:lstStyle/>
          <a:p>
            <a:pPr marL="342900" indent="-342900" algn="just">
              <a:buFont typeface="Arial" panose="020B0604020202020204" pitchFamily="34" charset="0"/>
              <a:buChar char="•"/>
            </a:pPr>
            <a:r>
              <a:rPr lang="en-US" sz="2400" dirty="0"/>
              <a:t>should be aware </a:t>
            </a:r>
            <a:r>
              <a:rPr lang="en-GB" sz="2400" dirty="0"/>
              <a:t>that safeguarding incidents  / behaviours can be associated with factors outside the educational setting</a:t>
            </a:r>
          </a:p>
          <a:p>
            <a:pPr marL="342900" indent="-342900" algn="just">
              <a:buFont typeface="Arial" panose="020B0604020202020204" pitchFamily="34" charset="0"/>
              <a:buChar char="•"/>
            </a:pPr>
            <a:endParaRPr lang="en-GB" sz="2400" dirty="0"/>
          </a:p>
          <a:p>
            <a:pPr marL="342900" indent="-342900" algn="just">
              <a:buFont typeface="Arial" panose="020B0604020202020204" pitchFamily="34" charset="0"/>
              <a:buChar char="•"/>
            </a:pPr>
            <a:r>
              <a:rPr lang="en-GB" sz="2400" dirty="0"/>
              <a:t>should consider whether children are at risk of abuse / exploitation in situations outside their families – range of extra-familial harms and children can be vulnerable to multiple harms (contextual safeguarding)</a:t>
            </a:r>
          </a:p>
          <a:p>
            <a:pPr marL="342900" indent="-342900" algn="just">
              <a:buFont typeface="Arial" panose="020B0604020202020204" pitchFamily="34" charset="0"/>
              <a:buChar char="•"/>
            </a:pPr>
            <a:endParaRPr lang="en-GB" sz="2400" dirty="0"/>
          </a:p>
          <a:p>
            <a:pPr marL="342900" indent="-342900" algn="just">
              <a:buFont typeface="Arial" panose="020B0604020202020204" pitchFamily="34" charset="0"/>
              <a:buChar char="•"/>
            </a:pPr>
            <a:r>
              <a:rPr lang="en-GB" sz="2400" dirty="0"/>
              <a:t>Should be aware that children are at risk of online abuse, as well as face-to-face (or both concurrently)</a:t>
            </a:r>
          </a:p>
          <a:p>
            <a:pPr marL="342900" indent="-342900" algn="just">
              <a:buFont typeface="Arial" panose="020B0604020202020204" pitchFamily="34" charset="0"/>
              <a:buChar char="•"/>
            </a:pPr>
            <a:endParaRPr lang="en-GB" sz="2400" dirty="0"/>
          </a:p>
          <a:p>
            <a:pPr algn="just"/>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a:p>
            <a:endParaRPr lang="en-GB" sz="2400" dirty="0"/>
          </a:p>
          <a:p>
            <a:endParaRPr lang="en-GB" sz="2400" dirty="0"/>
          </a:p>
          <a:p>
            <a:endParaRPr lang="en-US" sz="2400" dirty="0"/>
          </a:p>
          <a:p>
            <a:endParaRPr lang="en-US" sz="2400" dirty="0"/>
          </a:p>
          <a:p>
            <a:endParaRPr lang="en-GB" sz="2400" dirty="0"/>
          </a:p>
        </p:txBody>
      </p:sp>
    </p:spTree>
    <p:extLst>
      <p:ext uri="{BB962C8B-B14F-4D97-AF65-F5344CB8AC3E}">
        <p14:creationId xmlns:p14="http://schemas.microsoft.com/office/powerpoint/2010/main" val="335527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60315-EA95-46AB-9019-D228B0B23E21}"/>
              </a:ext>
            </a:extLst>
          </p:cNvPr>
          <p:cNvSpPr>
            <a:spLocks noGrp="1"/>
          </p:cNvSpPr>
          <p:nvPr>
            <p:ph type="title" idx="4294967295"/>
          </p:nvPr>
        </p:nvSpPr>
        <p:spPr bwMode="auto">
          <a:xfrm>
            <a:off x="1835696" y="1844823"/>
            <a:ext cx="5328692" cy="2997051"/>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8000" b="0" i="1" u="none" strike="noStrike" kern="0" cap="none" spc="0" normalizeH="0" baseline="0" noProof="0" dirty="0">
                <a:ln>
                  <a:noFill/>
                </a:ln>
                <a:solidFill>
                  <a:srgbClr val="C00000"/>
                </a:solidFill>
                <a:effectLst/>
                <a:uLnTx/>
                <a:uFillTx/>
                <a:latin typeface="+mn-lt"/>
                <a:ea typeface="MS PGothic" pitchFamily="34" charset="-128"/>
                <a:cs typeface="+mn-cs"/>
              </a:rPr>
              <a:t>What is abuse?</a:t>
            </a:r>
          </a:p>
        </p:txBody>
      </p:sp>
    </p:spTree>
    <p:extLst>
      <p:ext uri="{BB962C8B-B14F-4D97-AF65-F5344CB8AC3E}">
        <p14:creationId xmlns:p14="http://schemas.microsoft.com/office/powerpoint/2010/main" val="1393871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1080120"/>
          </a:xfrm>
        </p:spPr>
        <p:txBody>
          <a:bodyPr/>
          <a:lstStyle/>
          <a:p>
            <a:r>
              <a:rPr lang="en-GB" dirty="0">
                <a:solidFill>
                  <a:srgbClr val="C00000"/>
                </a:solidFill>
              </a:rPr>
              <a:t>Abuse is…</a:t>
            </a:r>
          </a:p>
        </p:txBody>
      </p:sp>
      <p:sp>
        <p:nvSpPr>
          <p:cNvPr id="3" name="Content Placeholder 2"/>
          <p:cNvSpPr>
            <a:spLocks noGrp="1"/>
          </p:cNvSpPr>
          <p:nvPr>
            <p:ph idx="1"/>
          </p:nvPr>
        </p:nvSpPr>
        <p:spPr>
          <a:xfrm>
            <a:off x="395536" y="1412776"/>
            <a:ext cx="8424936" cy="4454624"/>
          </a:xfrm>
        </p:spPr>
        <p:txBody>
          <a:bodyPr/>
          <a:lstStyle/>
          <a:p>
            <a:pPr marL="0" indent="0">
              <a:buNone/>
            </a:pPr>
            <a:r>
              <a:rPr lang="en-US" sz="2400" dirty="0"/>
              <a:t>…</a:t>
            </a:r>
            <a:r>
              <a:rPr lang="en-US" sz="2800" dirty="0"/>
              <a:t>a form of maltreatment of a child. Somebody may abuse or neglect a child by inflicting harm, or by failing to act to prevent harm. A child may be abused by an adult or adults or another child or children. </a:t>
            </a:r>
          </a:p>
          <a:p>
            <a:pPr marL="0" indent="0">
              <a:buNone/>
            </a:pPr>
            <a:endParaRPr lang="en-US" sz="2800" dirty="0"/>
          </a:p>
          <a:p>
            <a:pPr marL="0" indent="0">
              <a:buNone/>
            </a:pPr>
            <a:r>
              <a:rPr lang="en-US" sz="2400" i="1" u="sng" dirty="0"/>
              <a:t>Categories</a:t>
            </a:r>
            <a:r>
              <a:rPr lang="en-US" sz="2400" i="1" dirty="0"/>
              <a:t>:</a:t>
            </a:r>
          </a:p>
          <a:p>
            <a:pPr lvl="1">
              <a:buFont typeface="Arial" panose="020B0604020202020204" pitchFamily="34" charset="0"/>
              <a:buChar char="•"/>
            </a:pPr>
            <a:r>
              <a:rPr lang="en-US" sz="2400" i="1" dirty="0"/>
              <a:t>Physical</a:t>
            </a:r>
          </a:p>
          <a:p>
            <a:pPr lvl="1">
              <a:buFont typeface="Arial" panose="020B0604020202020204" pitchFamily="34" charset="0"/>
              <a:buChar char="•"/>
            </a:pPr>
            <a:r>
              <a:rPr lang="en-US" sz="2400" i="1" dirty="0"/>
              <a:t>Emotional </a:t>
            </a:r>
          </a:p>
          <a:p>
            <a:pPr lvl="1">
              <a:buFont typeface="Arial" panose="020B0604020202020204" pitchFamily="34" charset="0"/>
              <a:buChar char="•"/>
            </a:pPr>
            <a:r>
              <a:rPr lang="en-US" sz="2400" i="1" dirty="0"/>
              <a:t>Sexual </a:t>
            </a:r>
          </a:p>
          <a:p>
            <a:pPr lvl="1">
              <a:buFont typeface="Arial" panose="020B0604020202020204" pitchFamily="34" charset="0"/>
              <a:buChar char="•"/>
            </a:pPr>
            <a:r>
              <a:rPr lang="en-US" sz="2400" i="1" dirty="0"/>
              <a:t>Neglect</a:t>
            </a:r>
          </a:p>
          <a:p>
            <a:endParaRPr lang="en-GB" dirty="0"/>
          </a:p>
        </p:txBody>
      </p:sp>
    </p:spTree>
    <p:extLst>
      <p:ext uri="{BB962C8B-B14F-4D97-AF65-F5344CB8AC3E}">
        <p14:creationId xmlns:p14="http://schemas.microsoft.com/office/powerpoint/2010/main" val="1538550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1008112"/>
          </a:xfrm>
        </p:spPr>
        <p:txBody>
          <a:bodyPr/>
          <a:lstStyle/>
          <a:p>
            <a:r>
              <a:rPr lang="en-GB" dirty="0">
                <a:solidFill>
                  <a:srgbClr val="C00000"/>
                </a:solidFill>
              </a:rPr>
              <a:t>Physical:</a:t>
            </a:r>
          </a:p>
        </p:txBody>
      </p:sp>
      <p:sp>
        <p:nvSpPr>
          <p:cNvPr id="3" name="Content Placeholder 2"/>
          <p:cNvSpPr>
            <a:spLocks noGrp="1"/>
          </p:cNvSpPr>
          <p:nvPr>
            <p:ph idx="1"/>
          </p:nvPr>
        </p:nvSpPr>
        <p:spPr>
          <a:xfrm>
            <a:off x="685800" y="1556792"/>
            <a:ext cx="7848600" cy="4310608"/>
          </a:xfrm>
        </p:spPr>
        <p:txBody>
          <a:bodyPr/>
          <a:lstStyle/>
          <a:p>
            <a:endParaRPr lang="en-GB" dirty="0"/>
          </a:p>
          <a:p>
            <a:pPr marL="0" indent="0" algn="just">
              <a:buNone/>
            </a:pPr>
            <a:r>
              <a:rPr lang="en-US" sz="3200" i="1" dirty="0"/>
              <a:t>May involve hitting, shaking, throwing, poisoning, burning or scalding, drowning, suffocating or otherwise causing physical harm to a child. Physical harm may also be caused when a parent / </a:t>
            </a:r>
            <a:r>
              <a:rPr lang="en-US" sz="3200" i="1" dirty="0" err="1"/>
              <a:t>carer</a:t>
            </a:r>
            <a:r>
              <a:rPr lang="en-US" sz="3200" i="1" dirty="0"/>
              <a:t> fabricates the symptoms of, or deliberately induces, illness in a child. </a:t>
            </a:r>
          </a:p>
          <a:p>
            <a:pPr algn="just"/>
            <a:endParaRPr lang="en-GB" dirty="0"/>
          </a:p>
        </p:txBody>
      </p:sp>
    </p:spTree>
    <p:extLst>
      <p:ext uri="{BB962C8B-B14F-4D97-AF65-F5344CB8AC3E}">
        <p14:creationId xmlns:p14="http://schemas.microsoft.com/office/powerpoint/2010/main" val="44096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a:extLs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2743200" y="2819400"/>
            <a:ext cx="3276600" cy="6413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charset="0"/>
                <a:ea typeface="+mn-ea"/>
                <a:cs typeface="+mn-cs"/>
              </a:rPr>
              <a:t>Safeguarding</a:t>
            </a:r>
            <a:endParaRPr kumimoji="0" lang="en-US" altLang="en-US" sz="1800" b="1" i="0"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charset="0"/>
              <a:ea typeface="+mn-ea"/>
              <a:cs typeface="+mn-cs"/>
            </a:endParaRPr>
          </a:p>
        </p:txBody>
      </p:sp>
      <p:sp>
        <p:nvSpPr>
          <p:cNvPr id="87043" name="Line 3">
            <a:extLst>
              <a:ext uri="{C183D7F6-B498-43B3-948B-1728B52AA6E4}">
                <adec:decorative xmlns:adec="http://schemas.microsoft.com/office/drawing/2017/decorative" val="1"/>
              </a:ext>
            </a:extLst>
          </p:cNvPr>
          <p:cNvSpPr>
            <a:spLocks noChangeShapeType="1"/>
          </p:cNvSpPr>
          <p:nvPr/>
        </p:nvSpPr>
        <p:spPr bwMode="auto">
          <a:xfrm flipH="1" flipV="1">
            <a:off x="4800598" y="1416050"/>
            <a:ext cx="43545" cy="14033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44" name="Text Box 4">
            <a:extLst>
              <a:ext uri="{C183D7F6-B498-43B3-948B-1728B52AA6E4}">
                <adec:decorative xmlns:adec="http://schemas.microsoft.com/office/drawing/2017/decorative" val="1"/>
              </a:ext>
            </a:extLst>
          </p:cNvPr>
          <p:cNvSpPr txBox="1">
            <a:spLocks noChangeArrowheads="1"/>
          </p:cNvSpPr>
          <p:nvPr/>
        </p:nvSpPr>
        <p:spPr bwMode="auto">
          <a:xfrm>
            <a:off x="4089400" y="95885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Child protection</a:t>
            </a:r>
          </a:p>
        </p:txBody>
      </p:sp>
      <p:sp>
        <p:nvSpPr>
          <p:cNvPr id="87045" name="Line 5">
            <a:extLst>
              <a:ext uri="{C183D7F6-B498-43B3-948B-1728B52AA6E4}">
                <adec:decorative xmlns:adec="http://schemas.microsoft.com/office/drawing/2017/decorative" val="1"/>
              </a:ext>
            </a:extLst>
          </p:cNvPr>
          <p:cNvSpPr>
            <a:spLocks noChangeShapeType="1"/>
          </p:cNvSpPr>
          <p:nvPr/>
        </p:nvSpPr>
        <p:spPr bwMode="auto">
          <a:xfrm flipV="1">
            <a:off x="5181600" y="18288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46" name="Text Box 6">
            <a:extLst>
              <a:ext uri="{C183D7F6-B498-43B3-948B-1728B52AA6E4}">
                <adec:decorative xmlns:adec="http://schemas.microsoft.com/office/drawing/2017/decorative" val="1"/>
              </a:ext>
            </a:extLst>
          </p:cNvPr>
          <p:cNvSpPr txBox="1">
            <a:spLocks noChangeArrowheads="1"/>
          </p:cNvSpPr>
          <p:nvPr/>
        </p:nvSpPr>
        <p:spPr bwMode="auto">
          <a:xfrm>
            <a:off x="6019800" y="1447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Staff conduct</a:t>
            </a:r>
          </a:p>
        </p:txBody>
      </p:sp>
      <p:sp>
        <p:nvSpPr>
          <p:cNvPr id="87047" name="Line 7">
            <a:extLst>
              <a:ext uri="{C183D7F6-B498-43B3-948B-1728B52AA6E4}">
                <adec:decorative xmlns:adec="http://schemas.microsoft.com/office/drawing/2017/decorative" val="1"/>
              </a:ext>
            </a:extLst>
          </p:cNvPr>
          <p:cNvSpPr>
            <a:spLocks noChangeShapeType="1"/>
          </p:cNvSpPr>
          <p:nvPr/>
        </p:nvSpPr>
        <p:spPr bwMode="auto">
          <a:xfrm flipV="1">
            <a:off x="6019800" y="2819400"/>
            <a:ext cx="8382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48" name="Text Box 8">
            <a:extLst>
              <a:ext uri="{C183D7F6-B498-43B3-948B-1728B52AA6E4}">
                <adec:decorative xmlns:adec="http://schemas.microsoft.com/office/drawing/2017/decorative" val="1"/>
              </a:ext>
            </a:extLst>
          </p:cNvPr>
          <p:cNvSpPr txBox="1">
            <a:spLocks noChangeArrowheads="1"/>
          </p:cNvSpPr>
          <p:nvPr/>
        </p:nvSpPr>
        <p:spPr bwMode="auto">
          <a:xfrm>
            <a:off x="6858000" y="2590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Curriculum</a:t>
            </a:r>
          </a:p>
        </p:txBody>
      </p:sp>
      <p:sp>
        <p:nvSpPr>
          <p:cNvPr id="87049" name="Line 9">
            <a:extLst>
              <a:ext uri="{C183D7F6-B498-43B3-948B-1728B52AA6E4}">
                <adec:decorative xmlns:adec="http://schemas.microsoft.com/office/drawing/2017/decorative" val="1"/>
              </a:ext>
            </a:extLst>
          </p:cNvPr>
          <p:cNvSpPr>
            <a:spLocks noChangeShapeType="1"/>
          </p:cNvSpPr>
          <p:nvPr/>
        </p:nvSpPr>
        <p:spPr bwMode="auto">
          <a:xfrm>
            <a:off x="5638800" y="3505200"/>
            <a:ext cx="12192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50" name="Text Box 10">
            <a:extLst>
              <a:ext uri="{C183D7F6-B498-43B3-948B-1728B52AA6E4}">
                <adec:decorative xmlns:adec="http://schemas.microsoft.com/office/drawing/2017/decorative" val="1"/>
              </a:ext>
            </a:extLst>
          </p:cNvPr>
          <p:cNvSpPr txBox="1">
            <a:spLocks noChangeArrowheads="1"/>
          </p:cNvSpPr>
          <p:nvPr/>
        </p:nvSpPr>
        <p:spPr bwMode="auto">
          <a:xfrm>
            <a:off x="6934200" y="3460750"/>
            <a:ext cx="198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Managing allegations against staff</a:t>
            </a:r>
          </a:p>
        </p:txBody>
      </p:sp>
      <p:sp>
        <p:nvSpPr>
          <p:cNvPr id="87051" name="Line 11">
            <a:extLst>
              <a:ext uri="{C183D7F6-B498-43B3-948B-1728B52AA6E4}">
                <adec:decorative xmlns:adec="http://schemas.microsoft.com/office/drawing/2017/decorative" val="1"/>
              </a:ext>
            </a:extLst>
          </p:cNvPr>
          <p:cNvSpPr>
            <a:spLocks noChangeShapeType="1"/>
          </p:cNvSpPr>
          <p:nvPr/>
        </p:nvSpPr>
        <p:spPr bwMode="auto">
          <a:xfrm>
            <a:off x="4889500" y="3581400"/>
            <a:ext cx="749300" cy="18891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52" name="Text Box 12">
            <a:extLst>
              <a:ext uri="{C183D7F6-B498-43B3-948B-1728B52AA6E4}">
                <adec:decorative xmlns:adec="http://schemas.microsoft.com/office/drawing/2017/decorative" val="1"/>
              </a:ext>
            </a:extLst>
          </p:cNvPr>
          <p:cNvSpPr txBox="1">
            <a:spLocks noChangeArrowheads="1"/>
          </p:cNvSpPr>
          <p:nvPr/>
        </p:nvSpPr>
        <p:spPr bwMode="auto">
          <a:xfrm>
            <a:off x="4381500" y="5470525"/>
            <a:ext cx="274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Safer recruitment</a:t>
            </a:r>
          </a:p>
        </p:txBody>
      </p:sp>
      <p:sp>
        <p:nvSpPr>
          <p:cNvPr id="87053" name="Line 13">
            <a:extLst>
              <a:ext uri="{C183D7F6-B498-43B3-948B-1728B52AA6E4}">
                <adec:decorative xmlns:adec="http://schemas.microsoft.com/office/drawing/2017/decorative" val="1"/>
              </a:ext>
            </a:extLst>
          </p:cNvPr>
          <p:cNvSpPr>
            <a:spLocks noChangeShapeType="1"/>
          </p:cNvSpPr>
          <p:nvPr/>
        </p:nvSpPr>
        <p:spPr bwMode="auto">
          <a:xfrm flipH="1">
            <a:off x="1981200" y="3505200"/>
            <a:ext cx="1752600" cy="16605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54" name="Text Box 14">
            <a:extLst>
              <a:ext uri="{C183D7F6-B498-43B3-948B-1728B52AA6E4}">
                <adec:decorative xmlns:adec="http://schemas.microsoft.com/office/drawing/2017/decorative" val="1"/>
              </a:ext>
            </a:extLst>
          </p:cNvPr>
          <p:cNvSpPr txBox="1">
            <a:spLocks noChangeArrowheads="1"/>
          </p:cNvSpPr>
          <p:nvPr/>
        </p:nvSpPr>
        <p:spPr bwMode="auto">
          <a:xfrm>
            <a:off x="977900" y="5165725"/>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Health and Safety</a:t>
            </a:r>
          </a:p>
        </p:txBody>
      </p:sp>
      <p:sp>
        <p:nvSpPr>
          <p:cNvPr id="87055" name="Line 15">
            <a:extLst>
              <a:ext uri="{C183D7F6-B498-43B3-948B-1728B52AA6E4}">
                <adec:decorative xmlns:adec="http://schemas.microsoft.com/office/drawing/2017/decorative" val="1"/>
              </a:ext>
            </a:extLst>
          </p:cNvPr>
          <p:cNvSpPr>
            <a:spLocks noChangeShapeType="1"/>
          </p:cNvSpPr>
          <p:nvPr/>
        </p:nvSpPr>
        <p:spPr bwMode="auto">
          <a:xfrm flipH="1">
            <a:off x="1676400" y="3429000"/>
            <a:ext cx="17526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56" name="Text Box 16">
            <a:extLst>
              <a:ext uri="{C183D7F6-B498-43B3-948B-1728B52AA6E4}">
                <adec:decorative xmlns:adec="http://schemas.microsoft.com/office/drawing/2017/decorative" val="1"/>
              </a:ext>
            </a:extLst>
          </p:cNvPr>
          <p:cNvSpPr txBox="1">
            <a:spLocks noChangeArrowheads="1"/>
          </p:cNvSpPr>
          <p:nvPr/>
        </p:nvSpPr>
        <p:spPr bwMode="auto">
          <a:xfrm>
            <a:off x="215900" y="396240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Behaviour</a:t>
            </a:r>
          </a:p>
        </p:txBody>
      </p:sp>
      <p:sp>
        <p:nvSpPr>
          <p:cNvPr id="87057" name="Line 17">
            <a:extLst>
              <a:ext uri="{C183D7F6-B498-43B3-948B-1728B52AA6E4}">
                <adec:decorative xmlns:adec="http://schemas.microsoft.com/office/drawing/2017/decorative" val="1"/>
              </a:ext>
            </a:extLst>
          </p:cNvPr>
          <p:cNvSpPr>
            <a:spLocks noChangeShapeType="1"/>
          </p:cNvSpPr>
          <p:nvPr/>
        </p:nvSpPr>
        <p:spPr bwMode="auto">
          <a:xfrm flipH="1">
            <a:off x="1981200" y="3200400"/>
            <a:ext cx="8001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58" name="Text Box 18">
            <a:extLst>
              <a:ext uri="{C183D7F6-B498-43B3-948B-1728B52AA6E4}">
                <adec:decorative xmlns:adec="http://schemas.microsoft.com/office/drawing/2017/decorative" val="1"/>
              </a:ext>
            </a:extLst>
          </p:cNvPr>
          <p:cNvSpPr txBox="1">
            <a:spLocks noChangeArrowheads="1"/>
          </p:cNvSpPr>
          <p:nvPr/>
        </p:nvSpPr>
        <p:spPr bwMode="auto">
          <a:xfrm>
            <a:off x="215900" y="2971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Attendance</a:t>
            </a:r>
          </a:p>
        </p:txBody>
      </p:sp>
      <p:sp>
        <p:nvSpPr>
          <p:cNvPr id="87059" name="Line 19">
            <a:extLst>
              <a:ext uri="{C183D7F6-B498-43B3-948B-1728B52AA6E4}">
                <adec:decorative xmlns:adec="http://schemas.microsoft.com/office/drawing/2017/decorative" val="1"/>
              </a:ext>
            </a:extLst>
          </p:cNvPr>
          <p:cNvSpPr>
            <a:spLocks noChangeShapeType="1"/>
          </p:cNvSpPr>
          <p:nvPr/>
        </p:nvSpPr>
        <p:spPr bwMode="auto">
          <a:xfrm flipH="1" flipV="1">
            <a:off x="2590800" y="2133600"/>
            <a:ext cx="9144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60" name="Text Box 20">
            <a:extLst>
              <a:ext uri="{C183D7F6-B498-43B3-948B-1728B52AA6E4}">
                <adec:decorative xmlns:adec="http://schemas.microsoft.com/office/drawing/2017/decorative" val="1"/>
              </a:ext>
            </a:extLst>
          </p:cNvPr>
          <p:cNvSpPr txBox="1">
            <a:spLocks noChangeArrowheads="1"/>
          </p:cNvSpPr>
          <p:nvPr/>
        </p:nvSpPr>
        <p:spPr bwMode="auto">
          <a:xfrm>
            <a:off x="762000" y="137160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Anti-bullying</a:t>
            </a:r>
          </a:p>
        </p:txBody>
      </p:sp>
      <p:sp>
        <p:nvSpPr>
          <p:cNvPr id="87061" name="Text Box 21">
            <a:extLst>
              <a:ext uri="{C183D7F6-B498-43B3-948B-1728B52AA6E4}">
                <adec:decorative xmlns:adec="http://schemas.microsoft.com/office/drawing/2017/decorative" val="1"/>
              </a:ext>
            </a:extLst>
          </p:cNvPr>
          <p:cNvSpPr txBox="1">
            <a:spLocks noChangeArrowheads="1"/>
          </p:cNvSpPr>
          <p:nvPr/>
        </p:nvSpPr>
        <p:spPr bwMode="auto">
          <a:xfrm>
            <a:off x="2362200" y="5013325"/>
            <a:ext cx="327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Well-being of pupils and staff</a:t>
            </a:r>
          </a:p>
        </p:txBody>
      </p:sp>
      <p:sp>
        <p:nvSpPr>
          <p:cNvPr id="87062" name="Line 22">
            <a:extLst>
              <a:ext uri="{C183D7F6-B498-43B3-948B-1728B52AA6E4}">
                <adec:decorative xmlns:adec="http://schemas.microsoft.com/office/drawing/2017/decorative" val="1"/>
              </a:ext>
            </a:extLst>
          </p:cNvPr>
          <p:cNvSpPr>
            <a:spLocks noChangeShapeType="1"/>
          </p:cNvSpPr>
          <p:nvPr/>
        </p:nvSpPr>
        <p:spPr bwMode="auto">
          <a:xfrm flipH="1">
            <a:off x="3429000" y="3581400"/>
            <a:ext cx="685800" cy="1431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63" name="Line 23">
            <a:extLst>
              <a:ext uri="{C183D7F6-B498-43B3-948B-1728B52AA6E4}">
                <adec:decorative xmlns:adec="http://schemas.microsoft.com/office/drawing/2017/decorative" val="1"/>
              </a:ext>
            </a:extLst>
          </p:cNvPr>
          <p:cNvSpPr>
            <a:spLocks noChangeShapeType="1"/>
          </p:cNvSpPr>
          <p:nvPr/>
        </p:nvSpPr>
        <p:spPr bwMode="auto">
          <a:xfrm>
            <a:off x="5181600" y="3505200"/>
            <a:ext cx="2095500" cy="19653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7064" name="Text Box 24">
            <a:extLst>
              <a:ext uri="{C183D7F6-B498-43B3-948B-1728B52AA6E4}">
                <adec:decorative xmlns:adec="http://schemas.microsoft.com/office/drawing/2017/decorative" val="1"/>
              </a:ext>
            </a:extLst>
          </p:cNvPr>
          <p:cNvSpPr txBox="1">
            <a:spLocks noChangeArrowheads="1"/>
          </p:cNvSpPr>
          <p:nvPr/>
        </p:nvSpPr>
        <p:spPr bwMode="auto">
          <a:xfrm>
            <a:off x="7086600" y="4953001"/>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Site security</a:t>
            </a:r>
          </a:p>
        </p:txBody>
      </p:sp>
      <p:sp>
        <p:nvSpPr>
          <p:cNvPr id="87065" name="Text Box 25">
            <a:extLst>
              <a:ext uri="{C183D7F6-B498-43B3-948B-1728B52AA6E4}">
                <adec:decorative xmlns:adec="http://schemas.microsoft.com/office/drawing/2017/decorative" val="1"/>
              </a:ext>
            </a:extLst>
          </p:cNvPr>
          <p:cNvSpPr txBox="1">
            <a:spLocks noChangeArrowheads="1"/>
          </p:cNvSpPr>
          <p:nvPr/>
        </p:nvSpPr>
        <p:spPr bwMode="auto">
          <a:xfrm>
            <a:off x="2771775" y="2852738"/>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600" b="1" dirty="0">
                <a:solidFill>
                  <a:srgbClr val="C00000"/>
                </a:solidFill>
                <a:effectLst>
                  <a:outerShdw blurRad="38100" dist="38100" dir="2700000" algn="tl">
                    <a:srgbClr val="C0C0C0"/>
                  </a:outerShdw>
                </a:effectLst>
                <a:latin typeface="Arial" charset="0"/>
              </a:rPr>
              <a:t>Safeguarding</a:t>
            </a:r>
            <a:endParaRPr lang="en-US" altLang="en-US" b="1" dirty="0">
              <a:solidFill>
                <a:srgbClr val="C00000"/>
              </a:solidFill>
              <a:effectLst>
                <a:outerShdw blurRad="38100" dist="38100" dir="2700000" algn="tl">
                  <a:srgbClr val="C0C0C0"/>
                </a:outerShdw>
              </a:effectLst>
              <a:latin typeface="Arial" charset="0"/>
            </a:endParaRPr>
          </a:p>
        </p:txBody>
      </p:sp>
      <p:sp>
        <p:nvSpPr>
          <p:cNvPr id="26" name="Line 19">
            <a:extLst>
              <a:ext uri="{FF2B5EF4-FFF2-40B4-BE49-F238E27FC236}">
                <a16:creationId xmlns:a16="http://schemas.microsoft.com/office/drawing/2014/main" id="{7A228DBE-AB70-4261-AD18-9D25279D1911}"/>
              </a:ext>
              <a:ext uri="{C183D7F6-B498-43B3-948B-1728B52AA6E4}">
                <adec:decorative xmlns:adec="http://schemas.microsoft.com/office/drawing/2017/decorative" val="1"/>
              </a:ext>
            </a:extLst>
          </p:cNvPr>
          <p:cNvSpPr>
            <a:spLocks noChangeShapeType="1"/>
          </p:cNvSpPr>
          <p:nvPr/>
        </p:nvSpPr>
        <p:spPr bwMode="auto">
          <a:xfrm flipH="1" flipV="1">
            <a:off x="2743199" y="930275"/>
            <a:ext cx="1451429" cy="17439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8" name="Text Box 20">
            <a:extLst>
              <a:ext uri="{FF2B5EF4-FFF2-40B4-BE49-F238E27FC236}">
                <a16:creationId xmlns:a16="http://schemas.microsoft.com/office/drawing/2014/main" id="{A0EE4F9F-D839-4CC6-8C55-9B5886871DAA}"/>
              </a:ext>
              <a:ext uri="{C183D7F6-B498-43B3-948B-1728B52AA6E4}">
                <adec:decorative xmlns:adec="http://schemas.microsoft.com/office/drawing/2017/decorative" val="1"/>
              </a:ext>
            </a:extLst>
          </p:cNvPr>
          <p:cNvSpPr txBox="1">
            <a:spLocks noChangeArrowheads="1"/>
          </p:cNvSpPr>
          <p:nvPr/>
        </p:nvSpPr>
        <p:spPr bwMode="auto">
          <a:xfrm>
            <a:off x="1536700" y="382885"/>
            <a:ext cx="32638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dirty="0">
                <a:solidFill>
                  <a:srgbClr val="006699"/>
                </a:solidFill>
              </a:rPr>
              <a:t>Physical contact / restraint</a:t>
            </a:r>
          </a:p>
        </p:txBody>
      </p:sp>
    </p:spTree>
    <p:extLst>
      <p:ext uri="{BB962C8B-B14F-4D97-AF65-F5344CB8AC3E}">
        <p14:creationId xmlns:p14="http://schemas.microsoft.com/office/powerpoint/2010/main" val="618930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fltVal val="0"/>
                                          </p:val>
                                        </p:tav>
                                        <p:tav tm="100000">
                                          <p:val>
                                            <p:strVal val="#ppt_w"/>
                                          </p:val>
                                        </p:tav>
                                      </p:tavLst>
                                    </p:anim>
                                    <p:anim calcmode="lin" valueType="num">
                                      <p:cBhvr>
                                        <p:cTn id="8" dur="500" fill="hold"/>
                                        <p:tgtEl>
                                          <p:spTgt spid="87043"/>
                                        </p:tgtEl>
                                        <p:attrNameLst>
                                          <p:attrName>ppt_h</p:attrName>
                                        </p:attrNameLst>
                                      </p:cBhvr>
                                      <p:tavLst>
                                        <p:tav tm="0">
                                          <p:val>
                                            <p:fltVal val="0"/>
                                          </p:val>
                                        </p:tav>
                                        <p:tav tm="100000">
                                          <p:val>
                                            <p:strVal val="#ppt_h"/>
                                          </p:val>
                                        </p:tav>
                                      </p:tavLst>
                                    </p:anim>
                                    <p:anim calcmode="lin" valueType="num">
                                      <p:cBhvr>
                                        <p:cTn id="9" dur="500" fill="hold"/>
                                        <p:tgtEl>
                                          <p:spTgt spid="87043"/>
                                        </p:tgtEl>
                                        <p:attrNameLst>
                                          <p:attrName>ppt_x</p:attrName>
                                        </p:attrNameLst>
                                      </p:cBhvr>
                                      <p:tavLst>
                                        <p:tav tm="0">
                                          <p:val>
                                            <p:fltVal val="0.5"/>
                                          </p:val>
                                        </p:tav>
                                        <p:tav tm="100000">
                                          <p:val>
                                            <p:strVal val="#ppt_x"/>
                                          </p:val>
                                        </p:tav>
                                      </p:tavLst>
                                    </p:anim>
                                    <p:anim calcmode="lin" valueType="num">
                                      <p:cBhvr>
                                        <p:cTn id="10" dur="500" fill="hold"/>
                                        <p:tgtEl>
                                          <p:spTgt spid="8704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87044"/>
                                        </p:tgtEl>
                                        <p:attrNameLst>
                                          <p:attrName>style.visibility</p:attrName>
                                        </p:attrNameLst>
                                      </p:cBhvr>
                                      <p:to>
                                        <p:strVal val="visible"/>
                                      </p:to>
                                    </p:set>
                                    <p:anim calcmode="lin" valueType="num">
                                      <p:cBhvr>
                                        <p:cTn id="14" dur="500" fill="hold"/>
                                        <p:tgtEl>
                                          <p:spTgt spid="87044"/>
                                        </p:tgtEl>
                                        <p:attrNameLst>
                                          <p:attrName>ppt_w</p:attrName>
                                        </p:attrNameLst>
                                      </p:cBhvr>
                                      <p:tavLst>
                                        <p:tav tm="0">
                                          <p:val>
                                            <p:fltVal val="0"/>
                                          </p:val>
                                        </p:tav>
                                        <p:tav tm="100000">
                                          <p:val>
                                            <p:strVal val="#ppt_w"/>
                                          </p:val>
                                        </p:tav>
                                      </p:tavLst>
                                    </p:anim>
                                    <p:anim calcmode="lin" valueType="num">
                                      <p:cBhvr>
                                        <p:cTn id="15" dur="500" fill="hold"/>
                                        <p:tgtEl>
                                          <p:spTgt spid="87044"/>
                                        </p:tgtEl>
                                        <p:attrNameLst>
                                          <p:attrName>ppt_h</p:attrName>
                                        </p:attrNameLst>
                                      </p:cBhvr>
                                      <p:tavLst>
                                        <p:tav tm="0">
                                          <p:val>
                                            <p:fltVal val="0"/>
                                          </p:val>
                                        </p:tav>
                                        <p:tav tm="100000">
                                          <p:val>
                                            <p:strVal val="#ppt_h"/>
                                          </p:val>
                                        </p:tav>
                                      </p:tavLst>
                                    </p:anim>
                                    <p:anim calcmode="lin" valueType="num">
                                      <p:cBhvr>
                                        <p:cTn id="16" dur="500" fill="hold"/>
                                        <p:tgtEl>
                                          <p:spTgt spid="87044"/>
                                        </p:tgtEl>
                                        <p:attrNameLst>
                                          <p:attrName>ppt_x</p:attrName>
                                        </p:attrNameLst>
                                      </p:cBhvr>
                                      <p:tavLst>
                                        <p:tav tm="0">
                                          <p:val>
                                            <p:fltVal val="0.5"/>
                                          </p:val>
                                        </p:tav>
                                        <p:tav tm="100000">
                                          <p:val>
                                            <p:strVal val="#ppt_x"/>
                                          </p:val>
                                        </p:tav>
                                      </p:tavLst>
                                    </p:anim>
                                    <p:anim calcmode="lin" valueType="num">
                                      <p:cBhvr>
                                        <p:cTn id="17" dur="500" fill="hold"/>
                                        <p:tgtEl>
                                          <p:spTgt spid="87044"/>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87045"/>
                                        </p:tgtEl>
                                        <p:attrNameLst>
                                          <p:attrName>style.visibility</p:attrName>
                                        </p:attrNameLst>
                                      </p:cBhvr>
                                      <p:to>
                                        <p:strVal val="visible"/>
                                      </p:to>
                                    </p:set>
                                    <p:anim calcmode="lin" valueType="num">
                                      <p:cBhvr>
                                        <p:cTn id="21" dur="500" fill="hold"/>
                                        <p:tgtEl>
                                          <p:spTgt spid="87045"/>
                                        </p:tgtEl>
                                        <p:attrNameLst>
                                          <p:attrName>ppt_w</p:attrName>
                                        </p:attrNameLst>
                                      </p:cBhvr>
                                      <p:tavLst>
                                        <p:tav tm="0">
                                          <p:val>
                                            <p:fltVal val="0"/>
                                          </p:val>
                                        </p:tav>
                                        <p:tav tm="100000">
                                          <p:val>
                                            <p:strVal val="#ppt_w"/>
                                          </p:val>
                                        </p:tav>
                                      </p:tavLst>
                                    </p:anim>
                                    <p:anim calcmode="lin" valueType="num">
                                      <p:cBhvr>
                                        <p:cTn id="22" dur="500" fill="hold"/>
                                        <p:tgtEl>
                                          <p:spTgt spid="87045"/>
                                        </p:tgtEl>
                                        <p:attrNameLst>
                                          <p:attrName>ppt_h</p:attrName>
                                        </p:attrNameLst>
                                      </p:cBhvr>
                                      <p:tavLst>
                                        <p:tav tm="0">
                                          <p:val>
                                            <p:fltVal val="0"/>
                                          </p:val>
                                        </p:tav>
                                        <p:tav tm="100000">
                                          <p:val>
                                            <p:strVal val="#ppt_h"/>
                                          </p:val>
                                        </p:tav>
                                      </p:tavLst>
                                    </p:anim>
                                    <p:anim calcmode="lin" valueType="num">
                                      <p:cBhvr>
                                        <p:cTn id="23" dur="500" fill="hold"/>
                                        <p:tgtEl>
                                          <p:spTgt spid="87045"/>
                                        </p:tgtEl>
                                        <p:attrNameLst>
                                          <p:attrName>ppt_x</p:attrName>
                                        </p:attrNameLst>
                                      </p:cBhvr>
                                      <p:tavLst>
                                        <p:tav tm="0">
                                          <p:val>
                                            <p:fltVal val="0.5"/>
                                          </p:val>
                                        </p:tav>
                                        <p:tav tm="100000">
                                          <p:val>
                                            <p:strVal val="#ppt_x"/>
                                          </p:val>
                                        </p:tav>
                                      </p:tavLst>
                                    </p:anim>
                                    <p:anim calcmode="lin" valueType="num">
                                      <p:cBhvr>
                                        <p:cTn id="24" dur="500" fill="hold"/>
                                        <p:tgtEl>
                                          <p:spTgt spid="87045"/>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87046"/>
                                        </p:tgtEl>
                                        <p:attrNameLst>
                                          <p:attrName>style.visibility</p:attrName>
                                        </p:attrNameLst>
                                      </p:cBhvr>
                                      <p:to>
                                        <p:strVal val="visible"/>
                                      </p:to>
                                    </p:set>
                                    <p:anim calcmode="lin" valueType="num">
                                      <p:cBhvr>
                                        <p:cTn id="28" dur="500" fill="hold"/>
                                        <p:tgtEl>
                                          <p:spTgt spid="87046"/>
                                        </p:tgtEl>
                                        <p:attrNameLst>
                                          <p:attrName>ppt_w</p:attrName>
                                        </p:attrNameLst>
                                      </p:cBhvr>
                                      <p:tavLst>
                                        <p:tav tm="0">
                                          <p:val>
                                            <p:fltVal val="0"/>
                                          </p:val>
                                        </p:tav>
                                        <p:tav tm="100000">
                                          <p:val>
                                            <p:strVal val="#ppt_w"/>
                                          </p:val>
                                        </p:tav>
                                      </p:tavLst>
                                    </p:anim>
                                    <p:anim calcmode="lin" valueType="num">
                                      <p:cBhvr>
                                        <p:cTn id="29" dur="500" fill="hold"/>
                                        <p:tgtEl>
                                          <p:spTgt spid="87046"/>
                                        </p:tgtEl>
                                        <p:attrNameLst>
                                          <p:attrName>ppt_h</p:attrName>
                                        </p:attrNameLst>
                                      </p:cBhvr>
                                      <p:tavLst>
                                        <p:tav tm="0">
                                          <p:val>
                                            <p:fltVal val="0"/>
                                          </p:val>
                                        </p:tav>
                                        <p:tav tm="100000">
                                          <p:val>
                                            <p:strVal val="#ppt_h"/>
                                          </p:val>
                                        </p:tav>
                                      </p:tavLst>
                                    </p:anim>
                                    <p:anim calcmode="lin" valueType="num">
                                      <p:cBhvr>
                                        <p:cTn id="30" dur="500" fill="hold"/>
                                        <p:tgtEl>
                                          <p:spTgt spid="87046"/>
                                        </p:tgtEl>
                                        <p:attrNameLst>
                                          <p:attrName>ppt_x</p:attrName>
                                        </p:attrNameLst>
                                      </p:cBhvr>
                                      <p:tavLst>
                                        <p:tav tm="0">
                                          <p:val>
                                            <p:fltVal val="0.5"/>
                                          </p:val>
                                        </p:tav>
                                        <p:tav tm="100000">
                                          <p:val>
                                            <p:strVal val="#ppt_x"/>
                                          </p:val>
                                        </p:tav>
                                      </p:tavLst>
                                    </p:anim>
                                    <p:anim calcmode="lin" valueType="num">
                                      <p:cBhvr>
                                        <p:cTn id="31" dur="500" fill="hold"/>
                                        <p:tgtEl>
                                          <p:spTgt spid="87046"/>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grpId="0" nodeType="afterEffect">
                                  <p:stCondLst>
                                    <p:cond delay="0"/>
                                  </p:stCondLst>
                                  <p:childTnLst>
                                    <p:set>
                                      <p:cBhvr>
                                        <p:cTn id="34" dur="1" fill="hold">
                                          <p:stCondLst>
                                            <p:cond delay="0"/>
                                          </p:stCondLst>
                                        </p:cTn>
                                        <p:tgtEl>
                                          <p:spTgt spid="87047"/>
                                        </p:tgtEl>
                                        <p:attrNameLst>
                                          <p:attrName>style.visibility</p:attrName>
                                        </p:attrNameLst>
                                      </p:cBhvr>
                                      <p:to>
                                        <p:strVal val="visible"/>
                                      </p:to>
                                    </p:set>
                                    <p:anim calcmode="lin" valueType="num">
                                      <p:cBhvr>
                                        <p:cTn id="35" dur="500" fill="hold"/>
                                        <p:tgtEl>
                                          <p:spTgt spid="87047"/>
                                        </p:tgtEl>
                                        <p:attrNameLst>
                                          <p:attrName>ppt_w</p:attrName>
                                        </p:attrNameLst>
                                      </p:cBhvr>
                                      <p:tavLst>
                                        <p:tav tm="0">
                                          <p:val>
                                            <p:fltVal val="0"/>
                                          </p:val>
                                        </p:tav>
                                        <p:tav tm="100000">
                                          <p:val>
                                            <p:strVal val="#ppt_w"/>
                                          </p:val>
                                        </p:tav>
                                      </p:tavLst>
                                    </p:anim>
                                    <p:anim calcmode="lin" valueType="num">
                                      <p:cBhvr>
                                        <p:cTn id="36" dur="500" fill="hold"/>
                                        <p:tgtEl>
                                          <p:spTgt spid="87047"/>
                                        </p:tgtEl>
                                        <p:attrNameLst>
                                          <p:attrName>ppt_h</p:attrName>
                                        </p:attrNameLst>
                                      </p:cBhvr>
                                      <p:tavLst>
                                        <p:tav tm="0">
                                          <p:val>
                                            <p:fltVal val="0"/>
                                          </p:val>
                                        </p:tav>
                                        <p:tav tm="100000">
                                          <p:val>
                                            <p:strVal val="#ppt_h"/>
                                          </p:val>
                                        </p:tav>
                                      </p:tavLst>
                                    </p:anim>
                                    <p:anim calcmode="lin" valueType="num">
                                      <p:cBhvr>
                                        <p:cTn id="37" dur="500" fill="hold"/>
                                        <p:tgtEl>
                                          <p:spTgt spid="87047"/>
                                        </p:tgtEl>
                                        <p:attrNameLst>
                                          <p:attrName>ppt_x</p:attrName>
                                        </p:attrNameLst>
                                      </p:cBhvr>
                                      <p:tavLst>
                                        <p:tav tm="0">
                                          <p:val>
                                            <p:fltVal val="0.5"/>
                                          </p:val>
                                        </p:tav>
                                        <p:tav tm="100000">
                                          <p:val>
                                            <p:strVal val="#ppt_x"/>
                                          </p:val>
                                        </p:tav>
                                      </p:tavLst>
                                    </p:anim>
                                    <p:anim calcmode="lin" valueType="num">
                                      <p:cBhvr>
                                        <p:cTn id="38" dur="500" fill="hold"/>
                                        <p:tgtEl>
                                          <p:spTgt spid="87047"/>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grpId="0" nodeType="afterEffect">
                                  <p:stCondLst>
                                    <p:cond delay="0"/>
                                  </p:stCondLst>
                                  <p:childTnLst>
                                    <p:set>
                                      <p:cBhvr>
                                        <p:cTn id="41" dur="1" fill="hold">
                                          <p:stCondLst>
                                            <p:cond delay="0"/>
                                          </p:stCondLst>
                                        </p:cTn>
                                        <p:tgtEl>
                                          <p:spTgt spid="87048"/>
                                        </p:tgtEl>
                                        <p:attrNameLst>
                                          <p:attrName>style.visibility</p:attrName>
                                        </p:attrNameLst>
                                      </p:cBhvr>
                                      <p:to>
                                        <p:strVal val="visible"/>
                                      </p:to>
                                    </p:set>
                                    <p:anim calcmode="lin" valueType="num">
                                      <p:cBhvr>
                                        <p:cTn id="42" dur="500" fill="hold"/>
                                        <p:tgtEl>
                                          <p:spTgt spid="87048"/>
                                        </p:tgtEl>
                                        <p:attrNameLst>
                                          <p:attrName>ppt_w</p:attrName>
                                        </p:attrNameLst>
                                      </p:cBhvr>
                                      <p:tavLst>
                                        <p:tav tm="0">
                                          <p:val>
                                            <p:fltVal val="0"/>
                                          </p:val>
                                        </p:tav>
                                        <p:tav tm="100000">
                                          <p:val>
                                            <p:strVal val="#ppt_w"/>
                                          </p:val>
                                        </p:tav>
                                      </p:tavLst>
                                    </p:anim>
                                    <p:anim calcmode="lin" valueType="num">
                                      <p:cBhvr>
                                        <p:cTn id="43" dur="500" fill="hold"/>
                                        <p:tgtEl>
                                          <p:spTgt spid="87048"/>
                                        </p:tgtEl>
                                        <p:attrNameLst>
                                          <p:attrName>ppt_h</p:attrName>
                                        </p:attrNameLst>
                                      </p:cBhvr>
                                      <p:tavLst>
                                        <p:tav tm="0">
                                          <p:val>
                                            <p:fltVal val="0"/>
                                          </p:val>
                                        </p:tav>
                                        <p:tav tm="100000">
                                          <p:val>
                                            <p:strVal val="#ppt_h"/>
                                          </p:val>
                                        </p:tav>
                                      </p:tavLst>
                                    </p:anim>
                                    <p:anim calcmode="lin" valueType="num">
                                      <p:cBhvr>
                                        <p:cTn id="44" dur="500" fill="hold"/>
                                        <p:tgtEl>
                                          <p:spTgt spid="87048"/>
                                        </p:tgtEl>
                                        <p:attrNameLst>
                                          <p:attrName>ppt_x</p:attrName>
                                        </p:attrNameLst>
                                      </p:cBhvr>
                                      <p:tavLst>
                                        <p:tav tm="0">
                                          <p:val>
                                            <p:fltVal val="0.5"/>
                                          </p:val>
                                        </p:tav>
                                        <p:tav tm="100000">
                                          <p:val>
                                            <p:strVal val="#ppt_x"/>
                                          </p:val>
                                        </p:tav>
                                      </p:tavLst>
                                    </p:anim>
                                    <p:anim calcmode="lin" valueType="num">
                                      <p:cBhvr>
                                        <p:cTn id="45" dur="500" fill="hold"/>
                                        <p:tgtEl>
                                          <p:spTgt spid="87048"/>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grpId="0" nodeType="afterEffect">
                                  <p:stCondLst>
                                    <p:cond delay="0"/>
                                  </p:stCondLst>
                                  <p:childTnLst>
                                    <p:set>
                                      <p:cBhvr>
                                        <p:cTn id="48" dur="1" fill="hold">
                                          <p:stCondLst>
                                            <p:cond delay="0"/>
                                          </p:stCondLst>
                                        </p:cTn>
                                        <p:tgtEl>
                                          <p:spTgt spid="87049"/>
                                        </p:tgtEl>
                                        <p:attrNameLst>
                                          <p:attrName>style.visibility</p:attrName>
                                        </p:attrNameLst>
                                      </p:cBhvr>
                                      <p:to>
                                        <p:strVal val="visible"/>
                                      </p:to>
                                    </p:set>
                                    <p:anim calcmode="lin" valueType="num">
                                      <p:cBhvr>
                                        <p:cTn id="49" dur="500" fill="hold"/>
                                        <p:tgtEl>
                                          <p:spTgt spid="87049"/>
                                        </p:tgtEl>
                                        <p:attrNameLst>
                                          <p:attrName>ppt_w</p:attrName>
                                        </p:attrNameLst>
                                      </p:cBhvr>
                                      <p:tavLst>
                                        <p:tav tm="0">
                                          <p:val>
                                            <p:fltVal val="0"/>
                                          </p:val>
                                        </p:tav>
                                        <p:tav tm="100000">
                                          <p:val>
                                            <p:strVal val="#ppt_w"/>
                                          </p:val>
                                        </p:tav>
                                      </p:tavLst>
                                    </p:anim>
                                    <p:anim calcmode="lin" valueType="num">
                                      <p:cBhvr>
                                        <p:cTn id="50" dur="500" fill="hold"/>
                                        <p:tgtEl>
                                          <p:spTgt spid="87049"/>
                                        </p:tgtEl>
                                        <p:attrNameLst>
                                          <p:attrName>ppt_h</p:attrName>
                                        </p:attrNameLst>
                                      </p:cBhvr>
                                      <p:tavLst>
                                        <p:tav tm="0">
                                          <p:val>
                                            <p:fltVal val="0"/>
                                          </p:val>
                                        </p:tav>
                                        <p:tav tm="100000">
                                          <p:val>
                                            <p:strVal val="#ppt_h"/>
                                          </p:val>
                                        </p:tav>
                                      </p:tavLst>
                                    </p:anim>
                                    <p:anim calcmode="lin" valueType="num">
                                      <p:cBhvr>
                                        <p:cTn id="51" dur="500" fill="hold"/>
                                        <p:tgtEl>
                                          <p:spTgt spid="87049"/>
                                        </p:tgtEl>
                                        <p:attrNameLst>
                                          <p:attrName>ppt_x</p:attrName>
                                        </p:attrNameLst>
                                      </p:cBhvr>
                                      <p:tavLst>
                                        <p:tav tm="0">
                                          <p:val>
                                            <p:fltVal val="0.5"/>
                                          </p:val>
                                        </p:tav>
                                        <p:tav tm="100000">
                                          <p:val>
                                            <p:strVal val="#ppt_x"/>
                                          </p:val>
                                        </p:tav>
                                      </p:tavLst>
                                    </p:anim>
                                    <p:anim calcmode="lin" valueType="num">
                                      <p:cBhvr>
                                        <p:cTn id="52" dur="500" fill="hold"/>
                                        <p:tgtEl>
                                          <p:spTgt spid="87049"/>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grpId="0" nodeType="afterEffect">
                                  <p:stCondLst>
                                    <p:cond delay="0"/>
                                  </p:stCondLst>
                                  <p:childTnLst>
                                    <p:set>
                                      <p:cBhvr>
                                        <p:cTn id="55" dur="1" fill="hold">
                                          <p:stCondLst>
                                            <p:cond delay="0"/>
                                          </p:stCondLst>
                                        </p:cTn>
                                        <p:tgtEl>
                                          <p:spTgt spid="87050"/>
                                        </p:tgtEl>
                                        <p:attrNameLst>
                                          <p:attrName>style.visibility</p:attrName>
                                        </p:attrNameLst>
                                      </p:cBhvr>
                                      <p:to>
                                        <p:strVal val="visible"/>
                                      </p:to>
                                    </p:set>
                                    <p:anim calcmode="lin" valueType="num">
                                      <p:cBhvr>
                                        <p:cTn id="56" dur="500" fill="hold"/>
                                        <p:tgtEl>
                                          <p:spTgt spid="87050"/>
                                        </p:tgtEl>
                                        <p:attrNameLst>
                                          <p:attrName>ppt_w</p:attrName>
                                        </p:attrNameLst>
                                      </p:cBhvr>
                                      <p:tavLst>
                                        <p:tav tm="0">
                                          <p:val>
                                            <p:fltVal val="0"/>
                                          </p:val>
                                        </p:tav>
                                        <p:tav tm="100000">
                                          <p:val>
                                            <p:strVal val="#ppt_w"/>
                                          </p:val>
                                        </p:tav>
                                      </p:tavLst>
                                    </p:anim>
                                    <p:anim calcmode="lin" valueType="num">
                                      <p:cBhvr>
                                        <p:cTn id="57" dur="500" fill="hold"/>
                                        <p:tgtEl>
                                          <p:spTgt spid="87050"/>
                                        </p:tgtEl>
                                        <p:attrNameLst>
                                          <p:attrName>ppt_h</p:attrName>
                                        </p:attrNameLst>
                                      </p:cBhvr>
                                      <p:tavLst>
                                        <p:tav tm="0">
                                          <p:val>
                                            <p:fltVal val="0"/>
                                          </p:val>
                                        </p:tav>
                                        <p:tav tm="100000">
                                          <p:val>
                                            <p:strVal val="#ppt_h"/>
                                          </p:val>
                                        </p:tav>
                                      </p:tavLst>
                                    </p:anim>
                                    <p:anim calcmode="lin" valueType="num">
                                      <p:cBhvr>
                                        <p:cTn id="58" dur="500" fill="hold"/>
                                        <p:tgtEl>
                                          <p:spTgt spid="87050"/>
                                        </p:tgtEl>
                                        <p:attrNameLst>
                                          <p:attrName>ppt_x</p:attrName>
                                        </p:attrNameLst>
                                      </p:cBhvr>
                                      <p:tavLst>
                                        <p:tav tm="0">
                                          <p:val>
                                            <p:fltVal val="0.5"/>
                                          </p:val>
                                        </p:tav>
                                        <p:tav tm="100000">
                                          <p:val>
                                            <p:strVal val="#ppt_x"/>
                                          </p:val>
                                        </p:tav>
                                      </p:tavLst>
                                    </p:anim>
                                    <p:anim calcmode="lin" valueType="num">
                                      <p:cBhvr>
                                        <p:cTn id="59" dur="500" fill="hold"/>
                                        <p:tgtEl>
                                          <p:spTgt spid="87050"/>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grpId="0" nodeType="afterEffect">
                                  <p:stCondLst>
                                    <p:cond delay="0"/>
                                  </p:stCondLst>
                                  <p:childTnLst>
                                    <p:set>
                                      <p:cBhvr>
                                        <p:cTn id="62" dur="1" fill="hold">
                                          <p:stCondLst>
                                            <p:cond delay="0"/>
                                          </p:stCondLst>
                                        </p:cTn>
                                        <p:tgtEl>
                                          <p:spTgt spid="87063"/>
                                        </p:tgtEl>
                                        <p:attrNameLst>
                                          <p:attrName>style.visibility</p:attrName>
                                        </p:attrNameLst>
                                      </p:cBhvr>
                                      <p:to>
                                        <p:strVal val="visible"/>
                                      </p:to>
                                    </p:set>
                                    <p:anim calcmode="lin" valueType="num">
                                      <p:cBhvr>
                                        <p:cTn id="63" dur="500" fill="hold"/>
                                        <p:tgtEl>
                                          <p:spTgt spid="87063"/>
                                        </p:tgtEl>
                                        <p:attrNameLst>
                                          <p:attrName>ppt_w</p:attrName>
                                        </p:attrNameLst>
                                      </p:cBhvr>
                                      <p:tavLst>
                                        <p:tav tm="0">
                                          <p:val>
                                            <p:fltVal val="0"/>
                                          </p:val>
                                        </p:tav>
                                        <p:tav tm="100000">
                                          <p:val>
                                            <p:strVal val="#ppt_w"/>
                                          </p:val>
                                        </p:tav>
                                      </p:tavLst>
                                    </p:anim>
                                    <p:anim calcmode="lin" valueType="num">
                                      <p:cBhvr>
                                        <p:cTn id="64" dur="500" fill="hold"/>
                                        <p:tgtEl>
                                          <p:spTgt spid="87063"/>
                                        </p:tgtEl>
                                        <p:attrNameLst>
                                          <p:attrName>ppt_h</p:attrName>
                                        </p:attrNameLst>
                                      </p:cBhvr>
                                      <p:tavLst>
                                        <p:tav tm="0">
                                          <p:val>
                                            <p:fltVal val="0"/>
                                          </p:val>
                                        </p:tav>
                                        <p:tav tm="100000">
                                          <p:val>
                                            <p:strVal val="#ppt_h"/>
                                          </p:val>
                                        </p:tav>
                                      </p:tavLst>
                                    </p:anim>
                                    <p:anim calcmode="lin" valueType="num">
                                      <p:cBhvr>
                                        <p:cTn id="65" dur="500" fill="hold"/>
                                        <p:tgtEl>
                                          <p:spTgt spid="87063"/>
                                        </p:tgtEl>
                                        <p:attrNameLst>
                                          <p:attrName>ppt_x</p:attrName>
                                        </p:attrNameLst>
                                      </p:cBhvr>
                                      <p:tavLst>
                                        <p:tav tm="0">
                                          <p:val>
                                            <p:fltVal val="0.5"/>
                                          </p:val>
                                        </p:tav>
                                        <p:tav tm="100000">
                                          <p:val>
                                            <p:strVal val="#ppt_x"/>
                                          </p:val>
                                        </p:tav>
                                      </p:tavLst>
                                    </p:anim>
                                    <p:anim calcmode="lin" valueType="num">
                                      <p:cBhvr>
                                        <p:cTn id="66" dur="500" fill="hold"/>
                                        <p:tgtEl>
                                          <p:spTgt spid="87063"/>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grpId="0" nodeType="afterEffect">
                                  <p:stCondLst>
                                    <p:cond delay="0"/>
                                  </p:stCondLst>
                                  <p:childTnLst>
                                    <p:set>
                                      <p:cBhvr>
                                        <p:cTn id="69" dur="1" fill="hold">
                                          <p:stCondLst>
                                            <p:cond delay="0"/>
                                          </p:stCondLst>
                                        </p:cTn>
                                        <p:tgtEl>
                                          <p:spTgt spid="87064"/>
                                        </p:tgtEl>
                                        <p:attrNameLst>
                                          <p:attrName>style.visibility</p:attrName>
                                        </p:attrNameLst>
                                      </p:cBhvr>
                                      <p:to>
                                        <p:strVal val="visible"/>
                                      </p:to>
                                    </p:set>
                                    <p:anim calcmode="lin" valueType="num">
                                      <p:cBhvr>
                                        <p:cTn id="70" dur="500" fill="hold"/>
                                        <p:tgtEl>
                                          <p:spTgt spid="87064"/>
                                        </p:tgtEl>
                                        <p:attrNameLst>
                                          <p:attrName>ppt_w</p:attrName>
                                        </p:attrNameLst>
                                      </p:cBhvr>
                                      <p:tavLst>
                                        <p:tav tm="0">
                                          <p:val>
                                            <p:fltVal val="0"/>
                                          </p:val>
                                        </p:tav>
                                        <p:tav tm="100000">
                                          <p:val>
                                            <p:strVal val="#ppt_w"/>
                                          </p:val>
                                        </p:tav>
                                      </p:tavLst>
                                    </p:anim>
                                    <p:anim calcmode="lin" valueType="num">
                                      <p:cBhvr>
                                        <p:cTn id="71" dur="500" fill="hold"/>
                                        <p:tgtEl>
                                          <p:spTgt spid="87064"/>
                                        </p:tgtEl>
                                        <p:attrNameLst>
                                          <p:attrName>ppt_h</p:attrName>
                                        </p:attrNameLst>
                                      </p:cBhvr>
                                      <p:tavLst>
                                        <p:tav tm="0">
                                          <p:val>
                                            <p:fltVal val="0"/>
                                          </p:val>
                                        </p:tav>
                                        <p:tav tm="100000">
                                          <p:val>
                                            <p:strVal val="#ppt_h"/>
                                          </p:val>
                                        </p:tav>
                                      </p:tavLst>
                                    </p:anim>
                                    <p:anim calcmode="lin" valueType="num">
                                      <p:cBhvr>
                                        <p:cTn id="72" dur="500" fill="hold"/>
                                        <p:tgtEl>
                                          <p:spTgt spid="87064"/>
                                        </p:tgtEl>
                                        <p:attrNameLst>
                                          <p:attrName>ppt_x</p:attrName>
                                        </p:attrNameLst>
                                      </p:cBhvr>
                                      <p:tavLst>
                                        <p:tav tm="0">
                                          <p:val>
                                            <p:fltVal val="0.5"/>
                                          </p:val>
                                        </p:tav>
                                        <p:tav tm="100000">
                                          <p:val>
                                            <p:strVal val="#ppt_x"/>
                                          </p:val>
                                        </p:tav>
                                      </p:tavLst>
                                    </p:anim>
                                    <p:anim calcmode="lin" valueType="num">
                                      <p:cBhvr>
                                        <p:cTn id="73" dur="500" fill="hold"/>
                                        <p:tgtEl>
                                          <p:spTgt spid="87064"/>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grpId="0" nodeType="afterEffect">
                                  <p:stCondLst>
                                    <p:cond delay="0"/>
                                  </p:stCondLst>
                                  <p:childTnLst>
                                    <p:set>
                                      <p:cBhvr>
                                        <p:cTn id="76" dur="1" fill="hold">
                                          <p:stCondLst>
                                            <p:cond delay="0"/>
                                          </p:stCondLst>
                                        </p:cTn>
                                        <p:tgtEl>
                                          <p:spTgt spid="87051"/>
                                        </p:tgtEl>
                                        <p:attrNameLst>
                                          <p:attrName>style.visibility</p:attrName>
                                        </p:attrNameLst>
                                      </p:cBhvr>
                                      <p:to>
                                        <p:strVal val="visible"/>
                                      </p:to>
                                    </p:set>
                                    <p:anim calcmode="lin" valueType="num">
                                      <p:cBhvr>
                                        <p:cTn id="77" dur="500" fill="hold"/>
                                        <p:tgtEl>
                                          <p:spTgt spid="87051"/>
                                        </p:tgtEl>
                                        <p:attrNameLst>
                                          <p:attrName>ppt_w</p:attrName>
                                        </p:attrNameLst>
                                      </p:cBhvr>
                                      <p:tavLst>
                                        <p:tav tm="0">
                                          <p:val>
                                            <p:fltVal val="0"/>
                                          </p:val>
                                        </p:tav>
                                        <p:tav tm="100000">
                                          <p:val>
                                            <p:strVal val="#ppt_w"/>
                                          </p:val>
                                        </p:tav>
                                      </p:tavLst>
                                    </p:anim>
                                    <p:anim calcmode="lin" valueType="num">
                                      <p:cBhvr>
                                        <p:cTn id="78" dur="500" fill="hold"/>
                                        <p:tgtEl>
                                          <p:spTgt spid="87051"/>
                                        </p:tgtEl>
                                        <p:attrNameLst>
                                          <p:attrName>ppt_h</p:attrName>
                                        </p:attrNameLst>
                                      </p:cBhvr>
                                      <p:tavLst>
                                        <p:tav tm="0">
                                          <p:val>
                                            <p:fltVal val="0"/>
                                          </p:val>
                                        </p:tav>
                                        <p:tav tm="100000">
                                          <p:val>
                                            <p:strVal val="#ppt_h"/>
                                          </p:val>
                                        </p:tav>
                                      </p:tavLst>
                                    </p:anim>
                                    <p:anim calcmode="lin" valueType="num">
                                      <p:cBhvr>
                                        <p:cTn id="79" dur="500" fill="hold"/>
                                        <p:tgtEl>
                                          <p:spTgt spid="87051"/>
                                        </p:tgtEl>
                                        <p:attrNameLst>
                                          <p:attrName>ppt_x</p:attrName>
                                        </p:attrNameLst>
                                      </p:cBhvr>
                                      <p:tavLst>
                                        <p:tav tm="0">
                                          <p:val>
                                            <p:fltVal val="0.5"/>
                                          </p:val>
                                        </p:tav>
                                        <p:tav tm="100000">
                                          <p:val>
                                            <p:strVal val="#ppt_x"/>
                                          </p:val>
                                        </p:tav>
                                      </p:tavLst>
                                    </p:anim>
                                    <p:anim calcmode="lin" valueType="num">
                                      <p:cBhvr>
                                        <p:cTn id="80" dur="500" fill="hold"/>
                                        <p:tgtEl>
                                          <p:spTgt spid="87051"/>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500"/>
                            </p:stCondLst>
                            <p:childTnLst>
                              <p:par>
                                <p:cTn id="82" presetID="23" presetClass="entr" presetSubtype="528" fill="hold" grpId="0" nodeType="afterEffect">
                                  <p:stCondLst>
                                    <p:cond delay="0"/>
                                  </p:stCondLst>
                                  <p:childTnLst>
                                    <p:set>
                                      <p:cBhvr>
                                        <p:cTn id="83" dur="1" fill="hold">
                                          <p:stCondLst>
                                            <p:cond delay="0"/>
                                          </p:stCondLst>
                                        </p:cTn>
                                        <p:tgtEl>
                                          <p:spTgt spid="87052"/>
                                        </p:tgtEl>
                                        <p:attrNameLst>
                                          <p:attrName>style.visibility</p:attrName>
                                        </p:attrNameLst>
                                      </p:cBhvr>
                                      <p:to>
                                        <p:strVal val="visible"/>
                                      </p:to>
                                    </p:set>
                                    <p:anim calcmode="lin" valueType="num">
                                      <p:cBhvr>
                                        <p:cTn id="84" dur="500" fill="hold"/>
                                        <p:tgtEl>
                                          <p:spTgt spid="87052"/>
                                        </p:tgtEl>
                                        <p:attrNameLst>
                                          <p:attrName>ppt_w</p:attrName>
                                        </p:attrNameLst>
                                      </p:cBhvr>
                                      <p:tavLst>
                                        <p:tav tm="0">
                                          <p:val>
                                            <p:fltVal val="0"/>
                                          </p:val>
                                        </p:tav>
                                        <p:tav tm="100000">
                                          <p:val>
                                            <p:strVal val="#ppt_w"/>
                                          </p:val>
                                        </p:tav>
                                      </p:tavLst>
                                    </p:anim>
                                    <p:anim calcmode="lin" valueType="num">
                                      <p:cBhvr>
                                        <p:cTn id="85" dur="500" fill="hold"/>
                                        <p:tgtEl>
                                          <p:spTgt spid="87052"/>
                                        </p:tgtEl>
                                        <p:attrNameLst>
                                          <p:attrName>ppt_h</p:attrName>
                                        </p:attrNameLst>
                                      </p:cBhvr>
                                      <p:tavLst>
                                        <p:tav tm="0">
                                          <p:val>
                                            <p:fltVal val="0"/>
                                          </p:val>
                                        </p:tav>
                                        <p:tav tm="100000">
                                          <p:val>
                                            <p:strVal val="#ppt_h"/>
                                          </p:val>
                                        </p:tav>
                                      </p:tavLst>
                                    </p:anim>
                                    <p:anim calcmode="lin" valueType="num">
                                      <p:cBhvr>
                                        <p:cTn id="86" dur="500" fill="hold"/>
                                        <p:tgtEl>
                                          <p:spTgt spid="87052"/>
                                        </p:tgtEl>
                                        <p:attrNameLst>
                                          <p:attrName>ppt_x</p:attrName>
                                        </p:attrNameLst>
                                      </p:cBhvr>
                                      <p:tavLst>
                                        <p:tav tm="0">
                                          <p:val>
                                            <p:fltVal val="0.5"/>
                                          </p:val>
                                        </p:tav>
                                        <p:tav tm="100000">
                                          <p:val>
                                            <p:strVal val="#ppt_x"/>
                                          </p:val>
                                        </p:tav>
                                      </p:tavLst>
                                    </p:anim>
                                    <p:anim calcmode="lin" valueType="num">
                                      <p:cBhvr>
                                        <p:cTn id="87" dur="500" fill="hold"/>
                                        <p:tgtEl>
                                          <p:spTgt spid="87052"/>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000"/>
                            </p:stCondLst>
                            <p:childTnLst>
                              <p:par>
                                <p:cTn id="89" presetID="23" presetClass="entr" presetSubtype="528" fill="hold" grpId="0" nodeType="afterEffect">
                                  <p:stCondLst>
                                    <p:cond delay="0"/>
                                  </p:stCondLst>
                                  <p:childTnLst>
                                    <p:set>
                                      <p:cBhvr>
                                        <p:cTn id="90" dur="1" fill="hold">
                                          <p:stCondLst>
                                            <p:cond delay="0"/>
                                          </p:stCondLst>
                                        </p:cTn>
                                        <p:tgtEl>
                                          <p:spTgt spid="87062"/>
                                        </p:tgtEl>
                                        <p:attrNameLst>
                                          <p:attrName>style.visibility</p:attrName>
                                        </p:attrNameLst>
                                      </p:cBhvr>
                                      <p:to>
                                        <p:strVal val="visible"/>
                                      </p:to>
                                    </p:set>
                                    <p:anim calcmode="lin" valueType="num">
                                      <p:cBhvr>
                                        <p:cTn id="91" dur="500" fill="hold"/>
                                        <p:tgtEl>
                                          <p:spTgt spid="87062"/>
                                        </p:tgtEl>
                                        <p:attrNameLst>
                                          <p:attrName>ppt_w</p:attrName>
                                        </p:attrNameLst>
                                      </p:cBhvr>
                                      <p:tavLst>
                                        <p:tav tm="0">
                                          <p:val>
                                            <p:fltVal val="0"/>
                                          </p:val>
                                        </p:tav>
                                        <p:tav tm="100000">
                                          <p:val>
                                            <p:strVal val="#ppt_w"/>
                                          </p:val>
                                        </p:tav>
                                      </p:tavLst>
                                    </p:anim>
                                    <p:anim calcmode="lin" valueType="num">
                                      <p:cBhvr>
                                        <p:cTn id="92" dur="500" fill="hold"/>
                                        <p:tgtEl>
                                          <p:spTgt spid="87062"/>
                                        </p:tgtEl>
                                        <p:attrNameLst>
                                          <p:attrName>ppt_h</p:attrName>
                                        </p:attrNameLst>
                                      </p:cBhvr>
                                      <p:tavLst>
                                        <p:tav tm="0">
                                          <p:val>
                                            <p:fltVal val="0"/>
                                          </p:val>
                                        </p:tav>
                                        <p:tav tm="100000">
                                          <p:val>
                                            <p:strVal val="#ppt_h"/>
                                          </p:val>
                                        </p:tav>
                                      </p:tavLst>
                                    </p:anim>
                                    <p:anim calcmode="lin" valueType="num">
                                      <p:cBhvr>
                                        <p:cTn id="93" dur="500" fill="hold"/>
                                        <p:tgtEl>
                                          <p:spTgt spid="87062"/>
                                        </p:tgtEl>
                                        <p:attrNameLst>
                                          <p:attrName>ppt_x</p:attrName>
                                        </p:attrNameLst>
                                      </p:cBhvr>
                                      <p:tavLst>
                                        <p:tav tm="0">
                                          <p:val>
                                            <p:fltVal val="0.5"/>
                                          </p:val>
                                        </p:tav>
                                        <p:tav tm="100000">
                                          <p:val>
                                            <p:strVal val="#ppt_x"/>
                                          </p:val>
                                        </p:tav>
                                      </p:tavLst>
                                    </p:anim>
                                    <p:anim calcmode="lin" valueType="num">
                                      <p:cBhvr>
                                        <p:cTn id="94" dur="500" fill="hold"/>
                                        <p:tgtEl>
                                          <p:spTgt spid="87062"/>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6500"/>
                            </p:stCondLst>
                            <p:childTnLst>
                              <p:par>
                                <p:cTn id="96" presetID="23" presetClass="entr" presetSubtype="528" fill="hold" grpId="0" nodeType="afterEffect">
                                  <p:stCondLst>
                                    <p:cond delay="0"/>
                                  </p:stCondLst>
                                  <p:childTnLst>
                                    <p:set>
                                      <p:cBhvr>
                                        <p:cTn id="97" dur="1" fill="hold">
                                          <p:stCondLst>
                                            <p:cond delay="0"/>
                                          </p:stCondLst>
                                        </p:cTn>
                                        <p:tgtEl>
                                          <p:spTgt spid="87061"/>
                                        </p:tgtEl>
                                        <p:attrNameLst>
                                          <p:attrName>style.visibility</p:attrName>
                                        </p:attrNameLst>
                                      </p:cBhvr>
                                      <p:to>
                                        <p:strVal val="visible"/>
                                      </p:to>
                                    </p:set>
                                    <p:anim calcmode="lin" valueType="num">
                                      <p:cBhvr>
                                        <p:cTn id="98" dur="500" fill="hold"/>
                                        <p:tgtEl>
                                          <p:spTgt spid="87061"/>
                                        </p:tgtEl>
                                        <p:attrNameLst>
                                          <p:attrName>ppt_w</p:attrName>
                                        </p:attrNameLst>
                                      </p:cBhvr>
                                      <p:tavLst>
                                        <p:tav tm="0">
                                          <p:val>
                                            <p:fltVal val="0"/>
                                          </p:val>
                                        </p:tav>
                                        <p:tav tm="100000">
                                          <p:val>
                                            <p:strVal val="#ppt_w"/>
                                          </p:val>
                                        </p:tav>
                                      </p:tavLst>
                                    </p:anim>
                                    <p:anim calcmode="lin" valueType="num">
                                      <p:cBhvr>
                                        <p:cTn id="99" dur="500" fill="hold"/>
                                        <p:tgtEl>
                                          <p:spTgt spid="87061"/>
                                        </p:tgtEl>
                                        <p:attrNameLst>
                                          <p:attrName>ppt_h</p:attrName>
                                        </p:attrNameLst>
                                      </p:cBhvr>
                                      <p:tavLst>
                                        <p:tav tm="0">
                                          <p:val>
                                            <p:fltVal val="0"/>
                                          </p:val>
                                        </p:tav>
                                        <p:tav tm="100000">
                                          <p:val>
                                            <p:strVal val="#ppt_h"/>
                                          </p:val>
                                        </p:tav>
                                      </p:tavLst>
                                    </p:anim>
                                    <p:anim calcmode="lin" valueType="num">
                                      <p:cBhvr>
                                        <p:cTn id="100" dur="500" fill="hold"/>
                                        <p:tgtEl>
                                          <p:spTgt spid="87061"/>
                                        </p:tgtEl>
                                        <p:attrNameLst>
                                          <p:attrName>ppt_x</p:attrName>
                                        </p:attrNameLst>
                                      </p:cBhvr>
                                      <p:tavLst>
                                        <p:tav tm="0">
                                          <p:val>
                                            <p:fltVal val="0.5"/>
                                          </p:val>
                                        </p:tav>
                                        <p:tav tm="100000">
                                          <p:val>
                                            <p:strVal val="#ppt_x"/>
                                          </p:val>
                                        </p:tav>
                                      </p:tavLst>
                                    </p:anim>
                                    <p:anim calcmode="lin" valueType="num">
                                      <p:cBhvr>
                                        <p:cTn id="101" dur="500" fill="hold"/>
                                        <p:tgtEl>
                                          <p:spTgt spid="87061"/>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7000"/>
                            </p:stCondLst>
                            <p:childTnLst>
                              <p:par>
                                <p:cTn id="103" presetID="23" presetClass="entr" presetSubtype="528" fill="hold" grpId="0" nodeType="afterEffect">
                                  <p:stCondLst>
                                    <p:cond delay="0"/>
                                  </p:stCondLst>
                                  <p:childTnLst>
                                    <p:set>
                                      <p:cBhvr>
                                        <p:cTn id="104" dur="1" fill="hold">
                                          <p:stCondLst>
                                            <p:cond delay="0"/>
                                          </p:stCondLst>
                                        </p:cTn>
                                        <p:tgtEl>
                                          <p:spTgt spid="87053"/>
                                        </p:tgtEl>
                                        <p:attrNameLst>
                                          <p:attrName>style.visibility</p:attrName>
                                        </p:attrNameLst>
                                      </p:cBhvr>
                                      <p:to>
                                        <p:strVal val="visible"/>
                                      </p:to>
                                    </p:set>
                                    <p:anim calcmode="lin" valueType="num">
                                      <p:cBhvr>
                                        <p:cTn id="105" dur="500" fill="hold"/>
                                        <p:tgtEl>
                                          <p:spTgt spid="87053"/>
                                        </p:tgtEl>
                                        <p:attrNameLst>
                                          <p:attrName>ppt_w</p:attrName>
                                        </p:attrNameLst>
                                      </p:cBhvr>
                                      <p:tavLst>
                                        <p:tav tm="0">
                                          <p:val>
                                            <p:fltVal val="0"/>
                                          </p:val>
                                        </p:tav>
                                        <p:tav tm="100000">
                                          <p:val>
                                            <p:strVal val="#ppt_w"/>
                                          </p:val>
                                        </p:tav>
                                      </p:tavLst>
                                    </p:anim>
                                    <p:anim calcmode="lin" valueType="num">
                                      <p:cBhvr>
                                        <p:cTn id="106" dur="500" fill="hold"/>
                                        <p:tgtEl>
                                          <p:spTgt spid="87053"/>
                                        </p:tgtEl>
                                        <p:attrNameLst>
                                          <p:attrName>ppt_h</p:attrName>
                                        </p:attrNameLst>
                                      </p:cBhvr>
                                      <p:tavLst>
                                        <p:tav tm="0">
                                          <p:val>
                                            <p:fltVal val="0"/>
                                          </p:val>
                                        </p:tav>
                                        <p:tav tm="100000">
                                          <p:val>
                                            <p:strVal val="#ppt_h"/>
                                          </p:val>
                                        </p:tav>
                                      </p:tavLst>
                                    </p:anim>
                                    <p:anim calcmode="lin" valueType="num">
                                      <p:cBhvr>
                                        <p:cTn id="107" dur="500" fill="hold"/>
                                        <p:tgtEl>
                                          <p:spTgt spid="87053"/>
                                        </p:tgtEl>
                                        <p:attrNameLst>
                                          <p:attrName>ppt_x</p:attrName>
                                        </p:attrNameLst>
                                      </p:cBhvr>
                                      <p:tavLst>
                                        <p:tav tm="0">
                                          <p:val>
                                            <p:fltVal val="0.5"/>
                                          </p:val>
                                        </p:tav>
                                        <p:tav tm="100000">
                                          <p:val>
                                            <p:strVal val="#ppt_x"/>
                                          </p:val>
                                        </p:tav>
                                      </p:tavLst>
                                    </p:anim>
                                    <p:anim calcmode="lin" valueType="num">
                                      <p:cBhvr>
                                        <p:cTn id="108" dur="500" fill="hold"/>
                                        <p:tgtEl>
                                          <p:spTgt spid="87053"/>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7500"/>
                            </p:stCondLst>
                            <p:childTnLst>
                              <p:par>
                                <p:cTn id="110" presetID="23" presetClass="entr" presetSubtype="528" fill="hold" grpId="0" nodeType="afterEffect">
                                  <p:stCondLst>
                                    <p:cond delay="0"/>
                                  </p:stCondLst>
                                  <p:childTnLst>
                                    <p:set>
                                      <p:cBhvr>
                                        <p:cTn id="111" dur="1" fill="hold">
                                          <p:stCondLst>
                                            <p:cond delay="0"/>
                                          </p:stCondLst>
                                        </p:cTn>
                                        <p:tgtEl>
                                          <p:spTgt spid="87054"/>
                                        </p:tgtEl>
                                        <p:attrNameLst>
                                          <p:attrName>style.visibility</p:attrName>
                                        </p:attrNameLst>
                                      </p:cBhvr>
                                      <p:to>
                                        <p:strVal val="visible"/>
                                      </p:to>
                                    </p:set>
                                    <p:anim calcmode="lin" valueType="num">
                                      <p:cBhvr>
                                        <p:cTn id="112" dur="500" fill="hold"/>
                                        <p:tgtEl>
                                          <p:spTgt spid="87054"/>
                                        </p:tgtEl>
                                        <p:attrNameLst>
                                          <p:attrName>ppt_w</p:attrName>
                                        </p:attrNameLst>
                                      </p:cBhvr>
                                      <p:tavLst>
                                        <p:tav tm="0">
                                          <p:val>
                                            <p:fltVal val="0"/>
                                          </p:val>
                                        </p:tav>
                                        <p:tav tm="100000">
                                          <p:val>
                                            <p:strVal val="#ppt_w"/>
                                          </p:val>
                                        </p:tav>
                                      </p:tavLst>
                                    </p:anim>
                                    <p:anim calcmode="lin" valueType="num">
                                      <p:cBhvr>
                                        <p:cTn id="113" dur="500" fill="hold"/>
                                        <p:tgtEl>
                                          <p:spTgt spid="87054"/>
                                        </p:tgtEl>
                                        <p:attrNameLst>
                                          <p:attrName>ppt_h</p:attrName>
                                        </p:attrNameLst>
                                      </p:cBhvr>
                                      <p:tavLst>
                                        <p:tav tm="0">
                                          <p:val>
                                            <p:fltVal val="0"/>
                                          </p:val>
                                        </p:tav>
                                        <p:tav tm="100000">
                                          <p:val>
                                            <p:strVal val="#ppt_h"/>
                                          </p:val>
                                        </p:tav>
                                      </p:tavLst>
                                    </p:anim>
                                    <p:anim calcmode="lin" valueType="num">
                                      <p:cBhvr>
                                        <p:cTn id="114" dur="500" fill="hold"/>
                                        <p:tgtEl>
                                          <p:spTgt spid="87054"/>
                                        </p:tgtEl>
                                        <p:attrNameLst>
                                          <p:attrName>ppt_x</p:attrName>
                                        </p:attrNameLst>
                                      </p:cBhvr>
                                      <p:tavLst>
                                        <p:tav tm="0">
                                          <p:val>
                                            <p:fltVal val="0.5"/>
                                          </p:val>
                                        </p:tav>
                                        <p:tav tm="100000">
                                          <p:val>
                                            <p:strVal val="#ppt_x"/>
                                          </p:val>
                                        </p:tav>
                                      </p:tavLst>
                                    </p:anim>
                                    <p:anim calcmode="lin" valueType="num">
                                      <p:cBhvr>
                                        <p:cTn id="115" dur="500" fill="hold"/>
                                        <p:tgtEl>
                                          <p:spTgt spid="87054"/>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8000"/>
                            </p:stCondLst>
                            <p:childTnLst>
                              <p:par>
                                <p:cTn id="117" presetID="23" presetClass="entr" presetSubtype="528" fill="hold" grpId="0" nodeType="afterEffect">
                                  <p:stCondLst>
                                    <p:cond delay="0"/>
                                  </p:stCondLst>
                                  <p:childTnLst>
                                    <p:set>
                                      <p:cBhvr>
                                        <p:cTn id="118" dur="1" fill="hold">
                                          <p:stCondLst>
                                            <p:cond delay="0"/>
                                          </p:stCondLst>
                                        </p:cTn>
                                        <p:tgtEl>
                                          <p:spTgt spid="87055"/>
                                        </p:tgtEl>
                                        <p:attrNameLst>
                                          <p:attrName>style.visibility</p:attrName>
                                        </p:attrNameLst>
                                      </p:cBhvr>
                                      <p:to>
                                        <p:strVal val="visible"/>
                                      </p:to>
                                    </p:set>
                                    <p:anim calcmode="lin" valueType="num">
                                      <p:cBhvr>
                                        <p:cTn id="119" dur="500" fill="hold"/>
                                        <p:tgtEl>
                                          <p:spTgt spid="87055"/>
                                        </p:tgtEl>
                                        <p:attrNameLst>
                                          <p:attrName>ppt_w</p:attrName>
                                        </p:attrNameLst>
                                      </p:cBhvr>
                                      <p:tavLst>
                                        <p:tav tm="0">
                                          <p:val>
                                            <p:fltVal val="0"/>
                                          </p:val>
                                        </p:tav>
                                        <p:tav tm="100000">
                                          <p:val>
                                            <p:strVal val="#ppt_w"/>
                                          </p:val>
                                        </p:tav>
                                      </p:tavLst>
                                    </p:anim>
                                    <p:anim calcmode="lin" valueType="num">
                                      <p:cBhvr>
                                        <p:cTn id="120" dur="500" fill="hold"/>
                                        <p:tgtEl>
                                          <p:spTgt spid="87055"/>
                                        </p:tgtEl>
                                        <p:attrNameLst>
                                          <p:attrName>ppt_h</p:attrName>
                                        </p:attrNameLst>
                                      </p:cBhvr>
                                      <p:tavLst>
                                        <p:tav tm="0">
                                          <p:val>
                                            <p:fltVal val="0"/>
                                          </p:val>
                                        </p:tav>
                                        <p:tav tm="100000">
                                          <p:val>
                                            <p:strVal val="#ppt_h"/>
                                          </p:val>
                                        </p:tav>
                                      </p:tavLst>
                                    </p:anim>
                                    <p:anim calcmode="lin" valueType="num">
                                      <p:cBhvr>
                                        <p:cTn id="121" dur="500" fill="hold"/>
                                        <p:tgtEl>
                                          <p:spTgt spid="87055"/>
                                        </p:tgtEl>
                                        <p:attrNameLst>
                                          <p:attrName>ppt_x</p:attrName>
                                        </p:attrNameLst>
                                      </p:cBhvr>
                                      <p:tavLst>
                                        <p:tav tm="0">
                                          <p:val>
                                            <p:fltVal val="0.5"/>
                                          </p:val>
                                        </p:tav>
                                        <p:tav tm="100000">
                                          <p:val>
                                            <p:strVal val="#ppt_x"/>
                                          </p:val>
                                        </p:tav>
                                      </p:tavLst>
                                    </p:anim>
                                    <p:anim calcmode="lin" valueType="num">
                                      <p:cBhvr>
                                        <p:cTn id="122" dur="500" fill="hold"/>
                                        <p:tgtEl>
                                          <p:spTgt spid="87055"/>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8500"/>
                            </p:stCondLst>
                            <p:childTnLst>
                              <p:par>
                                <p:cTn id="124" presetID="23" presetClass="entr" presetSubtype="528" fill="hold" grpId="0" nodeType="afterEffect">
                                  <p:stCondLst>
                                    <p:cond delay="0"/>
                                  </p:stCondLst>
                                  <p:childTnLst>
                                    <p:set>
                                      <p:cBhvr>
                                        <p:cTn id="125" dur="1" fill="hold">
                                          <p:stCondLst>
                                            <p:cond delay="0"/>
                                          </p:stCondLst>
                                        </p:cTn>
                                        <p:tgtEl>
                                          <p:spTgt spid="87056"/>
                                        </p:tgtEl>
                                        <p:attrNameLst>
                                          <p:attrName>style.visibility</p:attrName>
                                        </p:attrNameLst>
                                      </p:cBhvr>
                                      <p:to>
                                        <p:strVal val="visible"/>
                                      </p:to>
                                    </p:set>
                                    <p:anim calcmode="lin" valueType="num">
                                      <p:cBhvr>
                                        <p:cTn id="126" dur="500" fill="hold"/>
                                        <p:tgtEl>
                                          <p:spTgt spid="87056"/>
                                        </p:tgtEl>
                                        <p:attrNameLst>
                                          <p:attrName>ppt_w</p:attrName>
                                        </p:attrNameLst>
                                      </p:cBhvr>
                                      <p:tavLst>
                                        <p:tav tm="0">
                                          <p:val>
                                            <p:fltVal val="0"/>
                                          </p:val>
                                        </p:tav>
                                        <p:tav tm="100000">
                                          <p:val>
                                            <p:strVal val="#ppt_w"/>
                                          </p:val>
                                        </p:tav>
                                      </p:tavLst>
                                    </p:anim>
                                    <p:anim calcmode="lin" valueType="num">
                                      <p:cBhvr>
                                        <p:cTn id="127" dur="500" fill="hold"/>
                                        <p:tgtEl>
                                          <p:spTgt spid="87056"/>
                                        </p:tgtEl>
                                        <p:attrNameLst>
                                          <p:attrName>ppt_h</p:attrName>
                                        </p:attrNameLst>
                                      </p:cBhvr>
                                      <p:tavLst>
                                        <p:tav tm="0">
                                          <p:val>
                                            <p:fltVal val="0"/>
                                          </p:val>
                                        </p:tav>
                                        <p:tav tm="100000">
                                          <p:val>
                                            <p:strVal val="#ppt_h"/>
                                          </p:val>
                                        </p:tav>
                                      </p:tavLst>
                                    </p:anim>
                                    <p:anim calcmode="lin" valueType="num">
                                      <p:cBhvr>
                                        <p:cTn id="128" dur="500" fill="hold"/>
                                        <p:tgtEl>
                                          <p:spTgt spid="87056"/>
                                        </p:tgtEl>
                                        <p:attrNameLst>
                                          <p:attrName>ppt_x</p:attrName>
                                        </p:attrNameLst>
                                      </p:cBhvr>
                                      <p:tavLst>
                                        <p:tav tm="0">
                                          <p:val>
                                            <p:fltVal val="0.5"/>
                                          </p:val>
                                        </p:tav>
                                        <p:tav tm="100000">
                                          <p:val>
                                            <p:strVal val="#ppt_x"/>
                                          </p:val>
                                        </p:tav>
                                      </p:tavLst>
                                    </p:anim>
                                    <p:anim calcmode="lin" valueType="num">
                                      <p:cBhvr>
                                        <p:cTn id="129" dur="500" fill="hold"/>
                                        <p:tgtEl>
                                          <p:spTgt spid="87056"/>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9000"/>
                            </p:stCondLst>
                            <p:childTnLst>
                              <p:par>
                                <p:cTn id="131" presetID="23" presetClass="entr" presetSubtype="528" fill="hold" grpId="0" nodeType="afterEffect">
                                  <p:stCondLst>
                                    <p:cond delay="0"/>
                                  </p:stCondLst>
                                  <p:childTnLst>
                                    <p:set>
                                      <p:cBhvr>
                                        <p:cTn id="132" dur="1" fill="hold">
                                          <p:stCondLst>
                                            <p:cond delay="0"/>
                                          </p:stCondLst>
                                        </p:cTn>
                                        <p:tgtEl>
                                          <p:spTgt spid="87057"/>
                                        </p:tgtEl>
                                        <p:attrNameLst>
                                          <p:attrName>style.visibility</p:attrName>
                                        </p:attrNameLst>
                                      </p:cBhvr>
                                      <p:to>
                                        <p:strVal val="visible"/>
                                      </p:to>
                                    </p:set>
                                    <p:anim calcmode="lin" valueType="num">
                                      <p:cBhvr>
                                        <p:cTn id="133" dur="500" fill="hold"/>
                                        <p:tgtEl>
                                          <p:spTgt spid="87057"/>
                                        </p:tgtEl>
                                        <p:attrNameLst>
                                          <p:attrName>ppt_w</p:attrName>
                                        </p:attrNameLst>
                                      </p:cBhvr>
                                      <p:tavLst>
                                        <p:tav tm="0">
                                          <p:val>
                                            <p:fltVal val="0"/>
                                          </p:val>
                                        </p:tav>
                                        <p:tav tm="100000">
                                          <p:val>
                                            <p:strVal val="#ppt_w"/>
                                          </p:val>
                                        </p:tav>
                                      </p:tavLst>
                                    </p:anim>
                                    <p:anim calcmode="lin" valueType="num">
                                      <p:cBhvr>
                                        <p:cTn id="134" dur="500" fill="hold"/>
                                        <p:tgtEl>
                                          <p:spTgt spid="87057"/>
                                        </p:tgtEl>
                                        <p:attrNameLst>
                                          <p:attrName>ppt_h</p:attrName>
                                        </p:attrNameLst>
                                      </p:cBhvr>
                                      <p:tavLst>
                                        <p:tav tm="0">
                                          <p:val>
                                            <p:fltVal val="0"/>
                                          </p:val>
                                        </p:tav>
                                        <p:tav tm="100000">
                                          <p:val>
                                            <p:strVal val="#ppt_h"/>
                                          </p:val>
                                        </p:tav>
                                      </p:tavLst>
                                    </p:anim>
                                    <p:anim calcmode="lin" valueType="num">
                                      <p:cBhvr>
                                        <p:cTn id="135" dur="500" fill="hold"/>
                                        <p:tgtEl>
                                          <p:spTgt spid="87057"/>
                                        </p:tgtEl>
                                        <p:attrNameLst>
                                          <p:attrName>ppt_x</p:attrName>
                                        </p:attrNameLst>
                                      </p:cBhvr>
                                      <p:tavLst>
                                        <p:tav tm="0">
                                          <p:val>
                                            <p:fltVal val="0.5"/>
                                          </p:val>
                                        </p:tav>
                                        <p:tav tm="100000">
                                          <p:val>
                                            <p:strVal val="#ppt_x"/>
                                          </p:val>
                                        </p:tav>
                                      </p:tavLst>
                                    </p:anim>
                                    <p:anim calcmode="lin" valueType="num">
                                      <p:cBhvr>
                                        <p:cTn id="136" dur="500" fill="hold"/>
                                        <p:tgtEl>
                                          <p:spTgt spid="87057"/>
                                        </p:tgtEl>
                                        <p:attrNameLst>
                                          <p:attrName>ppt_y</p:attrName>
                                        </p:attrNameLst>
                                      </p:cBhvr>
                                      <p:tavLst>
                                        <p:tav tm="0">
                                          <p:val>
                                            <p:fltVal val="0.5"/>
                                          </p:val>
                                        </p:tav>
                                        <p:tav tm="100000">
                                          <p:val>
                                            <p:strVal val="#ppt_y"/>
                                          </p:val>
                                        </p:tav>
                                      </p:tavLst>
                                    </p:anim>
                                  </p:childTnLst>
                                </p:cTn>
                              </p:par>
                            </p:childTnLst>
                          </p:cTn>
                        </p:par>
                        <p:par>
                          <p:cTn id="137" fill="hold" nodeType="afterGroup">
                            <p:stCondLst>
                              <p:cond delay="9500"/>
                            </p:stCondLst>
                            <p:childTnLst>
                              <p:par>
                                <p:cTn id="138" presetID="23" presetClass="entr" presetSubtype="528" fill="hold" grpId="0" nodeType="afterEffect">
                                  <p:stCondLst>
                                    <p:cond delay="0"/>
                                  </p:stCondLst>
                                  <p:childTnLst>
                                    <p:set>
                                      <p:cBhvr>
                                        <p:cTn id="139" dur="1" fill="hold">
                                          <p:stCondLst>
                                            <p:cond delay="0"/>
                                          </p:stCondLst>
                                        </p:cTn>
                                        <p:tgtEl>
                                          <p:spTgt spid="87058"/>
                                        </p:tgtEl>
                                        <p:attrNameLst>
                                          <p:attrName>style.visibility</p:attrName>
                                        </p:attrNameLst>
                                      </p:cBhvr>
                                      <p:to>
                                        <p:strVal val="visible"/>
                                      </p:to>
                                    </p:set>
                                    <p:anim calcmode="lin" valueType="num">
                                      <p:cBhvr>
                                        <p:cTn id="140" dur="500" fill="hold"/>
                                        <p:tgtEl>
                                          <p:spTgt spid="87058"/>
                                        </p:tgtEl>
                                        <p:attrNameLst>
                                          <p:attrName>ppt_w</p:attrName>
                                        </p:attrNameLst>
                                      </p:cBhvr>
                                      <p:tavLst>
                                        <p:tav tm="0">
                                          <p:val>
                                            <p:fltVal val="0"/>
                                          </p:val>
                                        </p:tav>
                                        <p:tav tm="100000">
                                          <p:val>
                                            <p:strVal val="#ppt_w"/>
                                          </p:val>
                                        </p:tav>
                                      </p:tavLst>
                                    </p:anim>
                                    <p:anim calcmode="lin" valueType="num">
                                      <p:cBhvr>
                                        <p:cTn id="141" dur="500" fill="hold"/>
                                        <p:tgtEl>
                                          <p:spTgt spid="87058"/>
                                        </p:tgtEl>
                                        <p:attrNameLst>
                                          <p:attrName>ppt_h</p:attrName>
                                        </p:attrNameLst>
                                      </p:cBhvr>
                                      <p:tavLst>
                                        <p:tav tm="0">
                                          <p:val>
                                            <p:fltVal val="0"/>
                                          </p:val>
                                        </p:tav>
                                        <p:tav tm="100000">
                                          <p:val>
                                            <p:strVal val="#ppt_h"/>
                                          </p:val>
                                        </p:tav>
                                      </p:tavLst>
                                    </p:anim>
                                    <p:anim calcmode="lin" valueType="num">
                                      <p:cBhvr>
                                        <p:cTn id="142" dur="500" fill="hold"/>
                                        <p:tgtEl>
                                          <p:spTgt spid="87058"/>
                                        </p:tgtEl>
                                        <p:attrNameLst>
                                          <p:attrName>ppt_x</p:attrName>
                                        </p:attrNameLst>
                                      </p:cBhvr>
                                      <p:tavLst>
                                        <p:tav tm="0">
                                          <p:val>
                                            <p:fltVal val="0.5"/>
                                          </p:val>
                                        </p:tav>
                                        <p:tav tm="100000">
                                          <p:val>
                                            <p:strVal val="#ppt_x"/>
                                          </p:val>
                                        </p:tav>
                                      </p:tavLst>
                                    </p:anim>
                                    <p:anim calcmode="lin" valueType="num">
                                      <p:cBhvr>
                                        <p:cTn id="143" dur="500" fill="hold"/>
                                        <p:tgtEl>
                                          <p:spTgt spid="87058"/>
                                        </p:tgtEl>
                                        <p:attrNameLst>
                                          <p:attrName>ppt_y</p:attrName>
                                        </p:attrNameLst>
                                      </p:cBhvr>
                                      <p:tavLst>
                                        <p:tav tm="0">
                                          <p:val>
                                            <p:fltVal val="0.5"/>
                                          </p:val>
                                        </p:tav>
                                        <p:tav tm="100000">
                                          <p:val>
                                            <p:strVal val="#ppt_y"/>
                                          </p:val>
                                        </p:tav>
                                      </p:tavLst>
                                    </p:anim>
                                  </p:childTnLst>
                                </p:cTn>
                              </p:par>
                            </p:childTnLst>
                          </p:cTn>
                        </p:par>
                        <p:par>
                          <p:cTn id="144" fill="hold" nodeType="afterGroup">
                            <p:stCondLst>
                              <p:cond delay="10000"/>
                            </p:stCondLst>
                            <p:childTnLst>
                              <p:par>
                                <p:cTn id="145" presetID="23" presetClass="entr" presetSubtype="528" fill="hold" grpId="0" nodeType="afterEffect">
                                  <p:stCondLst>
                                    <p:cond delay="0"/>
                                  </p:stCondLst>
                                  <p:childTnLst>
                                    <p:set>
                                      <p:cBhvr>
                                        <p:cTn id="146" dur="1" fill="hold">
                                          <p:stCondLst>
                                            <p:cond delay="0"/>
                                          </p:stCondLst>
                                        </p:cTn>
                                        <p:tgtEl>
                                          <p:spTgt spid="87059"/>
                                        </p:tgtEl>
                                        <p:attrNameLst>
                                          <p:attrName>style.visibility</p:attrName>
                                        </p:attrNameLst>
                                      </p:cBhvr>
                                      <p:to>
                                        <p:strVal val="visible"/>
                                      </p:to>
                                    </p:set>
                                    <p:anim calcmode="lin" valueType="num">
                                      <p:cBhvr>
                                        <p:cTn id="147" dur="500" fill="hold"/>
                                        <p:tgtEl>
                                          <p:spTgt spid="87059"/>
                                        </p:tgtEl>
                                        <p:attrNameLst>
                                          <p:attrName>ppt_w</p:attrName>
                                        </p:attrNameLst>
                                      </p:cBhvr>
                                      <p:tavLst>
                                        <p:tav tm="0">
                                          <p:val>
                                            <p:fltVal val="0"/>
                                          </p:val>
                                        </p:tav>
                                        <p:tav tm="100000">
                                          <p:val>
                                            <p:strVal val="#ppt_w"/>
                                          </p:val>
                                        </p:tav>
                                      </p:tavLst>
                                    </p:anim>
                                    <p:anim calcmode="lin" valueType="num">
                                      <p:cBhvr>
                                        <p:cTn id="148" dur="500" fill="hold"/>
                                        <p:tgtEl>
                                          <p:spTgt spid="87059"/>
                                        </p:tgtEl>
                                        <p:attrNameLst>
                                          <p:attrName>ppt_h</p:attrName>
                                        </p:attrNameLst>
                                      </p:cBhvr>
                                      <p:tavLst>
                                        <p:tav tm="0">
                                          <p:val>
                                            <p:fltVal val="0"/>
                                          </p:val>
                                        </p:tav>
                                        <p:tav tm="100000">
                                          <p:val>
                                            <p:strVal val="#ppt_h"/>
                                          </p:val>
                                        </p:tav>
                                      </p:tavLst>
                                    </p:anim>
                                    <p:anim calcmode="lin" valueType="num">
                                      <p:cBhvr>
                                        <p:cTn id="149" dur="500" fill="hold"/>
                                        <p:tgtEl>
                                          <p:spTgt spid="87059"/>
                                        </p:tgtEl>
                                        <p:attrNameLst>
                                          <p:attrName>ppt_x</p:attrName>
                                        </p:attrNameLst>
                                      </p:cBhvr>
                                      <p:tavLst>
                                        <p:tav tm="0">
                                          <p:val>
                                            <p:fltVal val="0.5"/>
                                          </p:val>
                                        </p:tav>
                                        <p:tav tm="100000">
                                          <p:val>
                                            <p:strVal val="#ppt_x"/>
                                          </p:val>
                                        </p:tav>
                                      </p:tavLst>
                                    </p:anim>
                                    <p:anim calcmode="lin" valueType="num">
                                      <p:cBhvr>
                                        <p:cTn id="150" dur="500" fill="hold"/>
                                        <p:tgtEl>
                                          <p:spTgt spid="87059"/>
                                        </p:tgtEl>
                                        <p:attrNameLst>
                                          <p:attrName>ppt_y</p:attrName>
                                        </p:attrNameLst>
                                      </p:cBhvr>
                                      <p:tavLst>
                                        <p:tav tm="0">
                                          <p:val>
                                            <p:fltVal val="0.5"/>
                                          </p:val>
                                        </p:tav>
                                        <p:tav tm="100000">
                                          <p:val>
                                            <p:strVal val="#ppt_y"/>
                                          </p:val>
                                        </p:tav>
                                      </p:tavLst>
                                    </p:anim>
                                  </p:childTnLst>
                                </p:cTn>
                              </p:par>
                            </p:childTnLst>
                          </p:cTn>
                        </p:par>
                        <p:par>
                          <p:cTn id="151" fill="hold" nodeType="afterGroup">
                            <p:stCondLst>
                              <p:cond delay="10500"/>
                            </p:stCondLst>
                            <p:childTnLst>
                              <p:par>
                                <p:cTn id="152" presetID="23" presetClass="entr" presetSubtype="528" fill="hold" grpId="0" nodeType="afterEffect">
                                  <p:stCondLst>
                                    <p:cond delay="0"/>
                                  </p:stCondLst>
                                  <p:childTnLst>
                                    <p:set>
                                      <p:cBhvr>
                                        <p:cTn id="153" dur="1" fill="hold">
                                          <p:stCondLst>
                                            <p:cond delay="0"/>
                                          </p:stCondLst>
                                        </p:cTn>
                                        <p:tgtEl>
                                          <p:spTgt spid="87060"/>
                                        </p:tgtEl>
                                        <p:attrNameLst>
                                          <p:attrName>style.visibility</p:attrName>
                                        </p:attrNameLst>
                                      </p:cBhvr>
                                      <p:to>
                                        <p:strVal val="visible"/>
                                      </p:to>
                                    </p:set>
                                    <p:anim calcmode="lin" valueType="num">
                                      <p:cBhvr>
                                        <p:cTn id="154" dur="500" fill="hold"/>
                                        <p:tgtEl>
                                          <p:spTgt spid="87060"/>
                                        </p:tgtEl>
                                        <p:attrNameLst>
                                          <p:attrName>ppt_w</p:attrName>
                                        </p:attrNameLst>
                                      </p:cBhvr>
                                      <p:tavLst>
                                        <p:tav tm="0">
                                          <p:val>
                                            <p:fltVal val="0"/>
                                          </p:val>
                                        </p:tav>
                                        <p:tav tm="100000">
                                          <p:val>
                                            <p:strVal val="#ppt_w"/>
                                          </p:val>
                                        </p:tav>
                                      </p:tavLst>
                                    </p:anim>
                                    <p:anim calcmode="lin" valueType="num">
                                      <p:cBhvr>
                                        <p:cTn id="155" dur="500" fill="hold"/>
                                        <p:tgtEl>
                                          <p:spTgt spid="87060"/>
                                        </p:tgtEl>
                                        <p:attrNameLst>
                                          <p:attrName>ppt_h</p:attrName>
                                        </p:attrNameLst>
                                      </p:cBhvr>
                                      <p:tavLst>
                                        <p:tav tm="0">
                                          <p:val>
                                            <p:fltVal val="0"/>
                                          </p:val>
                                        </p:tav>
                                        <p:tav tm="100000">
                                          <p:val>
                                            <p:strVal val="#ppt_h"/>
                                          </p:val>
                                        </p:tav>
                                      </p:tavLst>
                                    </p:anim>
                                    <p:anim calcmode="lin" valueType="num">
                                      <p:cBhvr>
                                        <p:cTn id="156" dur="500" fill="hold"/>
                                        <p:tgtEl>
                                          <p:spTgt spid="87060"/>
                                        </p:tgtEl>
                                        <p:attrNameLst>
                                          <p:attrName>ppt_x</p:attrName>
                                        </p:attrNameLst>
                                      </p:cBhvr>
                                      <p:tavLst>
                                        <p:tav tm="0">
                                          <p:val>
                                            <p:fltVal val="0.5"/>
                                          </p:val>
                                        </p:tav>
                                        <p:tav tm="100000">
                                          <p:val>
                                            <p:strVal val="#ppt_x"/>
                                          </p:val>
                                        </p:tav>
                                      </p:tavLst>
                                    </p:anim>
                                    <p:anim calcmode="lin" valueType="num">
                                      <p:cBhvr>
                                        <p:cTn id="157" dur="500" fill="hold"/>
                                        <p:tgtEl>
                                          <p:spTgt spid="87060"/>
                                        </p:tgtEl>
                                        <p:attrNameLst>
                                          <p:attrName>ppt_y</p:attrName>
                                        </p:attrNameLst>
                                      </p:cBhvr>
                                      <p:tavLst>
                                        <p:tav tm="0">
                                          <p:val>
                                            <p:fltVal val="0.5"/>
                                          </p:val>
                                        </p:tav>
                                        <p:tav tm="100000">
                                          <p:val>
                                            <p:strVal val="#ppt_y"/>
                                          </p:val>
                                        </p:tav>
                                      </p:tavLst>
                                    </p:anim>
                                  </p:childTnLst>
                                </p:cTn>
                              </p:par>
                            </p:childTnLst>
                          </p:cTn>
                        </p:par>
                        <p:par>
                          <p:cTn id="158" fill="hold">
                            <p:stCondLst>
                              <p:cond delay="11000"/>
                            </p:stCondLst>
                            <p:childTnLst>
                              <p:par>
                                <p:cTn id="159" presetID="23" presetClass="entr" presetSubtype="528" fill="hold" grpId="0" nodeType="afterEffect">
                                  <p:stCondLst>
                                    <p:cond delay="0"/>
                                  </p:stCondLst>
                                  <p:childTnLst>
                                    <p:set>
                                      <p:cBhvr>
                                        <p:cTn id="160" dur="1" fill="hold">
                                          <p:stCondLst>
                                            <p:cond delay="0"/>
                                          </p:stCondLst>
                                        </p:cTn>
                                        <p:tgtEl>
                                          <p:spTgt spid="26"/>
                                        </p:tgtEl>
                                        <p:attrNameLst>
                                          <p:attrName>style.visibility</p:attrName>
                                        </p:attrNameLst>
                                      </p:cBhvr>
                                      <p:to>
                                        <p:strVal val="visible"/>
                                      </p:to>
                                    </p:set>
                                    <p:anim calcmode="lin" valueType="num">
                                      <p:cBhvr>
                                        <p:cTn id="161" dur="500" fill="hold"/>
                                        <p:tgtEl>
                                          <p:spTgt spid="26"/>
                                        </p:tgtEl>
                                        <p:attrNameLst>
                                          <p:attrName>ppt_w</p:attrName>
                                        </p:attrNameLst>
                                      </p:cBhvr>
                                      <p:tavLst>
                                        <p:tav tm="0">
                                          <p:val>
                                            <p:fltVal val="0"/>
                                          </p:val>
                                        </p:tav>
                                        <p:tav tm="100000">
                                          <p:val>
                                            <p:strVal val="#ppt_w"/>
                                          </p:val>
                                        </p:tav>
                                      </p:tavLst>
                                    </p:anim>
                                    <p:anim calcmode="lin" valueType="num">
                                      <p:cBhvr>
                                        <p:cTn id="162" dur="500" fill="hold"/>
                                        <p:tgtEl>
                                          <p:spTgt spid="26"/>
                                        </p:tgtEl>
                                        <p:attrNameLst>
                                          <p:attrName>ppt_h</p:attrName>
                                        </p:attrNameLst>
                                      </p:cBhvr>
                                      <p:tavLst>
                                        <p:tav tm="0">
                                          <p:val>
                                            <p:fltVal val="0"/>
                                          </p:val>
                                        </p:tav>
                                        <p:tav tm="100000">
                                          <p:val>
                                            <p:strVal val="#ppt_h"/>
                                          </p:val>
                                        </p:tav>
                                      </p:tavLst>
                                    </p:anim>
                                    <p:anim calcmode="lin" valueType="num">
                                      <p:cBhvr>
                                        <p:cTn id="163" dur="500" fill="hold"/>
                                        <p:tgtEl>
                                          <p:spTgt spid="26"/>
                                        </p:tgtEl>
                                        <p:attrNameLst>
                                          <p:attrName>ppt_x</p:attrName>
                                        </p:attrNameLst>
                                      </p:cBhvr>
                                      <p:tavLst>
                                        <p:tav tm="0">
                                          <p:val>
                                            <p:fltVal val="0.5"/>
                                          </p:val>
                                        </p:tav>
                                        <p:tav tm="100000">
                                          <p:val>
                                            <p:strVal val="#ppt_x"/>
                                          </p:val>
                                        </p:tav>
                                      </p:tavLst>
                                    </p:anim>
                                    <p:anim calcmode="lin" valueType="num">
                                      <p:cBhvr>
                                        <p:cTn id="164" dur="500" fill="hold"/>
                                        <p:tgtEl>
                                          <p:spTgt spid="26"/>
                                        </p:tgtEl>
                                        <p:attrNameLst>
                                          <p:attrName>ppt_y</p:attrName>
                                        </p:attrNameLst>
                                      </p:cBhvr>
                                      <p:tavLst>
                                        <p:tav tm="0">
                                          <p:val>
                                            <p:fltVal val="0.5"/>
                                          </p:val>
                                        </p:tav>
                                        <p:tav tm="100000">
                                          <p:val>
                                            <p:strVal val="#ppt_y"/>
                                          </p:val>
                                        </p:tav>
                                      </p:tavLst>
                                    </p:anim>
                                  </p:childTnLst>
                                </p:cTn>
                              </p:par>
                            </p:childTnLst>
                          </p:cTn>
                        </p:par>
                        <p:par>
                          <p:cTn id="165" fill="hold">
                            <p:stCondLst>
                              <p:cond delay="11500"/>
                            </p:stCondLst>
                            <p:childTnLst>
                              <p:par>
                                <p:cTn id="166" presetID="23" presetClass="entr" presetSubtype="528" fill="hold" grpId="0" nodeType="afterEffect">
                                  <p:stCondLst>
                                    <p:cond delay="0"/>
                                  </p:stCondLst>
                                  <p:childTnLst>
                                    <p:set>
                                      <p:cBhvr>
                                        <p:cTn id="167" dur="1" fill="hold">
                                          <p:stCondLst>
                                            <p:cond delay="0"/>
                                          </p:stCondLst>
                                        </p:cTn>
                                        <p:tgtEl>
                                          <p:spTgt spid="28"/>
                                        </p:tgtEl>
                                        <p:attrNameLst>
                                          <p:attrName>style.visibility</p:attrName>
                                        </p:attrNameLst>
                                      </p:cBhvr>
                                      <p:to>
                                        <p:strVal val="visible"/>
                                      </p:to>
                                    </p:set>
                                    <p:anim calcmode="lin" valueType="num">
                                      <p:cBhvr>
                                        <p:cTn id="168" dur="500" fill="hold"/>
                                        <p:tgtEl>
                                          <p:spTgt spid="28"/>
                                        </p:tgtEl>
                                        <p:attrNameLst>
                                          <p:attrName>ppt_w</p:attrName>
                                        </p:attrNameLst>
                                      </p:cBhvr>
                                      <p:tavLst>
                                        <p:tav tm="0">
                                          <p:val>
                                            <p:fltVal val="0"/>
                                          </p:val>
                                        </p:tav>
                                        <p:tav tm="100000">
                                          <p:val>
                                            <p:strVal val="#ppt_w"/>
                                          </p:val>
                                        </p:tav>
                                      </p:tavLst>
                                    </p:anim>
                                    <p:anim calcmode="lin" valueType="num">
                                      <p:cBhvr>
                                        <p:cTn id="169" dur="500" fill="hold"/>
                                        <p:tgtEl>
                                          <p:spTgt spid="28"/>
                                        </p:tgtEl>
                                        <p:attrNameLst>
                                          <p:attrName>ppt_h</p:attrName>
                                        </p:attrNameLst>
                                      </p:cBhvr>
                                      <p:tavLst>
                                        <p:tav tm="0">
                                          <p:val>
                                            <p:fltVal val="0"/>
                                          </p:val>
                                        </p:tav>
                                        <p:tav tm="100000">
                                          <p:val>
                                            <p:strVal val="#ppt_h"/>
                                          </p:val>
                                        </p:tav>
                                      </p:tavLst>
                                    </p:anim>
                                    <p:anim calcmode="lin" valueType="num">
                                      <p:cBhvr>
                                        <p:cTn id="170" dur="500" fill="hold"/>
                                        <p:tgtEl>
                                          <p:spTgt spid="28"/>
                                        </p:tgtEl>
                                        <p:attrNameLst>
                                          <p:attrName>ppt_x</p:attrName>
                                        </p:attrNameLst>
                                      </p:cBhvr>
                                      <p:tavLst>
                                        <p:tav tm="0">
                                          <p:val>
                                            <p:fltVal val="0.5"/>
                                          </p:val>
                                        </p:tav>
                                        <p:tav tm="100000">
                                          <p:val>
                                            <p:strVal val="#ppt_x"/>
                                          </p:val>
                                        </p:tav>
                                      </p:tavLst>
                                    </p:anim>
                                    <p:anim calcmode="lin" valueType="num">
                                      <p:cBhvr>
                                        <p:cTn id="171"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P spid="87044" grpId="0" autoUpdateAnimBg="0"/>
      <p:bldP spid="87045" grpId="0" animBg="1"/>
      <p:bldP spid="87046" grpId="0" autoUpdateAnimBg="0"/>
      <p:bldP spid="87047" grpId="0" animBg="1"/>
      <p:bldP spid="87048" grpId="0" autoUpdateAnimBg="0"/>
      <p:bldP spid="87049" grpId="0" animBg="1"/>
      <p:bldP spid="87050" grpId="0" autoUpdateAnimBg="0"/>
      <p:bldP spid="87051" grpId="0" animBg="1"/>
      <p:bldP spid="87052" grpId="0" autoUpdateAnimBg="0"/>
      <p:bldP spid="87053" grpId="0" animBg="1"/>
      <p:bldP spid="87054" grpId="0" autoUpdateAnimBg="0"/>
      <p:bldP spid="87055" grpId="0" animBg="1"/>
      <p:bldP spid="87056" grpId="0" autoUpdateAnimBg="0"/>
      <p:bldP spid="87057" grpId="0" animBg="1"/>
      <p:bldP spid="87058" grpId="0" autoUpdateAnimBg="0"/>
      <p:bldP spid="87059" grpId="0" animBg="1"/>
      <p:bldP spid="87060" grpId="0" autoUpdateAnimBg="0"/>
      <p:bldP spid="87061" grpId="0" autoUpdateAnimBg="0"/>
      <p:bldP spid="87062" grpId="0" animBg="1"/>
      <p:bldP spid="87063" grpId="0" animBg="1"/>
      <p:bldP spid="87064" grpId="0" autoUpdateAnimBg="0"/>
      <p:bldP spid="26" grpId="0" animBg="1"/>
      <p:bldP spid="2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685800" y="332656"/>
            <a:ext cx="7848600" cy="1224136"/>
          </a:xfrm>
        </p:spPr>
        <p:txBody>
          <a:bodyPr/>
          <a:lstStyle/>
          <a:p>
            <a:pPr eaLnBrk="1" hangingPunct="1"/>
            <a:r>
              <a:rPr lang="en-GB" altLang="en-US" dirty="0">
                <a:solidFill>
                  <a:srgbClr val="C00000"/>
                </a:solidFill>
                <a:latin typeface="+mn-lt"/>
              </a:rPr>
              <a:t>Common Sites For Accidental Injury</a:t>
            </a:r>
          </a:p>
        </p:txBody>
      </p:sp>
      <p:grpSp>
        <p:nvGrpSpPr>
          <p:cNvPr id="2" name="Group 4">
            <a:extLst>
              <a:ext uri="{C183D7F6-B498-43B3-948B-1728B52AA6E4}">
                <adec:decorative xmlns:adec="http://schemas.microsoft.com/office/drawing/2017/decorative" val="1"/>
              </a:ext>
            </a:extLst>
          </p:cNvPr>
          <p:cNvGrpSpPr>
            <a:grpSpLocks/>
          </p:cNvGrpSpPr>
          <p:nvPr/>
        </p:nvGrpSpPr>
        <p:grpSpPr bwMode="auto">
          <a:xfrm>
            <a:off x="611188" y="2852738"/>
            <a:ext cx="3167062" cy="504825"/>
            <a:chOff x="385" y="1026"/>
            <a:chExt cx="2376" cy="318"/>
          </a:xfrm>
        </p:grpSpPr>
        <p:sp>
          <p:nvSpPr>
            <p:cNvPr id="34845" name="Rectangle 5"/>
            <p:cNvSpPr>
              <a:spLocks noChangeArrowheads="1"/>
            </p:cNvSpPr>
            <p:nvPr/>
          </p:nvSpPr>
          <p:spPr bwMode="auto">
            <a:xfrm>
              <a:off x="385" y="1026"/>
              <a:ext cx="11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GB" altLang="en-US" b="1">
                  <a:latin typeface="Arial" charset="0"/>
                  <a:cs typeface="Arial" charset="0"/>
                </a:rPr>
                <a:t>forehead</a:t>
              </a:r>
            </a:p>
          </p:txBody>
        </p:sp>
        <p:sp>
          <p:nvSpPr>
            <p:cNvPr id="34846" name="Line 6"/>
            <p:cNvSpPr>
              <a:spLocks noChangeShapeType="1"/>
            </p:cNvSpPr>
            <p:nvPr/>
          </p:nvSpPr>
          <p:spPr bwMode="auto">
            <a:xfrm>
              <a:off x="1627" y="1162"/>
              <a:ext cx="1134"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 name="Group 7">
            <a:extLst>
              <a:ext uri="{C183D7F6-B498-43B3-948B-1728B52AA6E4}">
                <adec:decorative xmlns:adec="http://schemas.microsoft.com/office/drawing/2017/decorative" val="1"/>
              </a:ext>
            </a:extLst>
          </p:cNvPr>
          <p:cNvGrpSpPr>
            <a:grpSpLocks/>
          </p:cNvGrpSpPr>
          <p:nvPr/>
        </p:nvGrpSpPr>
        <p:grpSpPr bwMode="auto">
          <a:xfrm>
            <a:off x="1403350" y="4292600"/>
            <a:ext cx="2538413" cy="692150"/>
            <a:chOff x="432" y="2192"/>
            <a:chExt cx="1599" cy="436"/>
          </a:xfrm>
        </p:grpSpPr>
        <p:sp>
          <p:nvSpPr>
            <p:cNvPr id="34843" name="Rectangle 8"/>
            <p:cNvSpPr>
              <a:spLocks noChangeArrowheads="1"/>
            </p:cNvSpPr>
            <p:nvPr/>
          </p:nvSpPr>
          <p:spPr bwMode="auto">
            <a:xfrm>
              <a:off x="432" y="2337"/>
              <a:ext cx="6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Arial" charset="0"/>
                  <a:cs typeface="Arial" charset="0"/>
                </a:rPr>
                <a:t>elbow</a:t>
              </a:r>
            </a:p>
          </p:txBody>
        </p:sp>
        <p:sp>
          <p:nvSpPr>
            <p:cNvPr id="34844" name="Line 9"/>
            <p:cNvSpPr>
              <a:spLocks noChangeShapeType="1"/>
            </p:cNvSpPr>
            <p:nvPr/>
          </p:nvSpPr>
          <p:spPr bwMode="auto">
            <a:xfrm flipV="1">
              <a:off x="1381" y="2192"/>
              <a:ext cx="650" cy="1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4" name="Group 10">
            <a:extLst>
              <a:ext uri="{C183D7F6-B498-43B3-948B-1728B52AA6E4}">
                <adec:decorative xmlns:adec="http://schemas.microsoft.com/office/drawing/2017/decorative" val="1"/>
              </a:ext>
            </a:extLst>
          </p:cNvPr>
          <p:cNvGrpSpPr>
            <a:grpSpLocks/>
          </p:cNvGrpSpPr>
          <p:nvPr/>
        </p:nvGrpSpPr>
        <p:grpSpPr bwMode="auto">
          <a:xfrm>
            <a:off x="1763713" y="4868863"/>
            <a:ext cx="2336800" cy="704850"/>
            <a:chOff x="856" y="2864"/>
            <a:chExt cx="1472" cy="444"/>
          </a:xfrm>
        </p:grpSpPr>
        <p:sp>
          <p:nvSpPr>
            <p:cNvPr id="34841" name="Rectangle 11"/>
            <p:cNvSpPr>
              <a:spLocks noChangeArrowheads="1"/>
            </p:cNvSpPr>
            <p:nvPr/>
          </p:nvSpPr>
          <p:spPr bwMode="auto">
            <a:xfrm>
              <a:off x="856" y="3017"/>
              <a:ext cx="5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dirty="0">
                  <a:latin typeface="Arial" charset="0"/>
                  <a:cs typeface="Arial" charset="0"/>
                </a:rPr>
                <a:t>knee</a:t>
              </a:r>
            </a:p>
          </p:txBody>
        </p:sp>
        <p:sp>
          <p:nvSpPr>
            <p:cNvPr id="34842" name="Line 12"/>
            <p:cNvSpPr>
              <a:spLocks noChangeShapeType="1"/>
            </p:cNvSpPr>
            <p:nvPr/>
          </p:nvSpPr>
          <p:spPr bwMode="auto">
            <a:xfrm flipV="1">
              <a:off x="1618" y="2864"/>
              <a:ext cx="71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 name="Group 13">
            <a:extLst>
              <a:ext uri="{C183D7F6-B498-43B3-948B-1728B52AA6E4}">
                <adec:decorative xmlns:adec="http://schemas.microsoft.com/office/drawing/2017/decorative" val="1"/>
              </a:ext>
            </a:extLst>
          </p:cNvPr>
          <p:cNvGrpSpPr>
            <a:grpSpLocks/>
          </p:cNvGrpSpPr>
          <p:nvPr/>
        </p:nvGrpSpPr>
        <p:grpSpPr bwMode="auto">
          <a:xfrm>
            <a:off x="4500563" y="2492375"/>
            <a:ext cx="2465387" cy="692150"/>
            <a:chOff x="2792" y="1100"/>
            <a:chExt cx="1553" cy="436"/>
          </a:xfrm>
        </p:grpSpPr>
        <p:sp>
          <p:nvSpPr>
            <p:cNvPr id="34839" name="Rectangle 14"/>
            <p:cNvSpPr>
              <a:spLocks noChangeArrowheads="1"/>
            </p:cNvSpPr>
            <p:nvPr/>
          </p:nvSpPr>
          <p:spPr bwMode="auto">
            <a:xfrm>
              <a:off x="3776" y="1100"/>
              <a:ext cx="56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a:latin typeface="Arial" charset="0"/>
                  <a:cs typeface="Arial" charset="0"/>
                </a:rPr>
                <a:t>nose</a:t>
              </a:r>
            </a:p>
          </p:txBody>
        </p:sp>
        <p:sp>
          <p:nvSpPr>
            <p:cNvPr id="34840" name="Line 15"/>
            <p:cNvSpPr>
              <a:spLocks noChangeShapeType="1"/>
            </p:cNvSpPr>
            <p:nvPr/>
          </p:nvSpPr>
          <p:spPr bwMode="auto">
            <a:xfrm flipH="1">
              <a:off x="2792" y="1240"/>
              <a:ext cx="984" cy="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6" name="Group 16">
            <a:extLst>
              <a:ext uri="{C183D7F6-B498-43B3-948B-1728B52AA6E4}">
                <adec:decorative xmlns:adec="http://schemas.microsoft.com/office/drawing/2017/decorative" val="1"/>
              </a:ext>
            </a:extLst>
          </p:cNvPr>
          <p:cNvGrpSpPr>
            <a:grpSpLocks/>
          </p:cNvGrpSpPr>
          <p:nvPr/>
        </p:nvGrpSpPr>
        <p:grpSpPr bwMode="auto">
          <a:xfrm>
            <a:off x="5292725" y="3644900"/>
            <a:ext cx="3130550" cy="461963"/>
            <a:chOff x="3136" y="1536"/>
            <a:chExt cx="1972" cy="291"/>
          </a:xfrm>
        </p:grpSpPr>
        <p:sp>
          <p:nvSpPr>
            <p:cNvPr id="34837" name="Rectangle 17"/>
            <p:cNvSpPr>
              <a:spLocks noChangeArrowheads="1"/>
            </p:cNvSpPr>
            <p:nvPr/>
          </p:nvSpPr>
          <p:spPr bwMode="auto">
            <a:xfrm>
              <a:off x="3970" y="1536"/>
              <a:ext cx="11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a:latin typeface="Arial" charset="0"/>
                  <a:cs typeface="Arial" charset="0"/>
                </a:rPr>
                <a:t>bony spine</a:t>
              </a:r>
            </a:p>
          </p:txBody>
        </p:sp>
        <p:sp>
          <p:nvSpPr>
            <p:cNvPr id="34838" name="Line 18"/>
            <p:cNvSpPr>
              <a:spLocks noChangeShapeType="1"/>
            </p:cNvSpPr>
            <p:nvPr/>
          </p:nvSpPr>
          <p:spPr bwMode="auto">
            <a:xfrm flipH="1">
              <a:off x="3136" y="1717"/>
              <a:ext cx="834" cy="1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 name="Group 19">
            <a:extLst>
              <a:ext uri="{C183D7F6-B498-43B3-948B-1728B52AA6E4}">
                <adec:decorative xmlns:adec="http://schemas.microsoft.com/office/drawing/2017/decorative" val="1"/>
              </a:ext>
            </a:extLst>
          </p:cNvPr>
          <p:cNvGrpSpPr>
            <a:grpSpLocks/>
          </p:cNvGrpSpPr>
          <p:nvPr/>
        </p:nvGrpSpPr>
        <p:grpSpPr bwMode="auto">
          <a:xfrm>
            <a:off x="5148263" y="2924175"/>
            <a:ext cx="2554287" cy="463550"/>
            <a:chOff x="3384" y="2049"/>
            <a:chExt cx="1609" cy="292"/>
          </a:xfrm>
        </p:grpSpPr>
        <p:sp>
          <p:nvSpPr>
            <p:cNvPr id="34835" name="Rectangle 20"/>
            <p:cNvSpPr>
              <a:spLocks noChangeArrowheads="1"/>
            </p:cNvSpPr>
            <p:nvPr/>
          </p:nvSpPr>
          <p:spPr bwMode="auto">
            <a:xfrm>
              <a:off x="4154" y="2049"/>
              <a:ext cx="8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a:latin typeface="Arial" charset="0"/>
                  <a:cs typeface="Arial" charset="0"/>
                </a:rPr>
                <a:t>forearm</a:t>
              </a:r>
            </a:p>
          </p:txBody>
        </p:sp>
        <p:sp>
          <p:nvSpPr>
            <p:cNvPr id="34836" name="Line 21"/>
            <p:cNvSpPr>
              <a:spLocks noChangeShapeType="1"/>
            </p:cNvSpPr>
            <p:nvPr/>
          </p:nvSpPr>
          <p:spPr bwMode="auto">
            <a:xfrm flipH="1">
              <a:off x="3384" y="2192"/>
              <a:ext cx="770" cy="1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8" name="Group 22">
            <a:extLst>
              <a:ext uri="{C183D7F6-B498-43B3-948B-1728B52AA6E4}">
                <adec:decorative xmlns:adec="http://schemas.microsoft.com/office/drawing/2017/decorative" val="1"/>
              </a:ext>
            </a:extLst>
          </p:cNvPr>
          <p:cNvGrpSpPr>
            <a:grpSpLocks/>
          </p:cNvGrpSpPr>
          <p:nvPr/>
        </p:nvGrpSpPr>
        <p:grpSpPr bwMode="auto">
          <a:xfrm>
            <a:off x="4932363" y="4292600"/>
            <a:ext cx="2914650" cy="461963"/>
            <a:chOff x="3136" y="2625"/>
            <a:chExt cx="1836" cy="291"/>
          </a:xfrm>
        </p:grpSpPr>
        <p:sp>
          <p:nvSpPr>
            <p:cNvPr id="34833" name="Rectangle 23"/>
            <p:cNvSpPr>
              <a:spLocks noChangeArrowheads="1"/>
            </p:cNvSpPr>
            <p:nvPr/>
          </p:nvSpPr>
          <p:spPr bwMode="auto">
            <a:xfrm>
              <a:off x="4566" y="2625"/>
              <a:ext cx="40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Arial" charset="0"/>
                  <a:cs typeface="Arial" charset="0"/>
                </a:rPr>
                <a:t>hip</a:t>
              </a:r>
            </a:p>
          </p:txBody>
        </p:sp>
        <p:sp>
          <p:nvSpPr>
            <p:cNvPr id="34834" name="Line 24"/>
            <p:cNvSpPr>
              <a:spLocks noChangeShapeType="1"/>
            </p:cNvSpPr>
            <p:nvPr/>
          </p:nvSpPr>
          <p:spPr bwMode="auto">
            <a:xfrm flipH="1" flipV="1">
              <a:off x="3136" y="2629"/>
              <a:ext cx="1528" cy="2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9" name="Group 25">
            <a:extLst>
              <a:ext uri="{C183D7F6-B498-43B3-948B-1728B52AA6E4}">
                <adec:decorative xmlns:adec="http://schemas.microsoft.com/office/drawing/2017/decorative" val="1"/>
              </a:ext>
            </a:extLst>
          </p:cNvPr>
          <p:cNvGrpSpPr>
            <a:grpSpLocks/>
          </p:cNvGrpSpPr>
          <p:nvPr/>
        </p:nvGrpSpPr>
        <p:grpSpPr bwMode="auto">
          <a:xfrm>
            <a:off x="4597400" y="4795838"/>
            <a:ext cx="2813050" cy="663575"/>
            <a:chOff x="2896" y="3021"/>
            <a:chExt cx="1772" cy="418"/>
          </a:xfrm>
        </p:grpSpPr>
        <p:sp>
          <p:nvSpPr>
            <p:cNvPr id="34831" name="Rectangle 26"/>
            <p:cNvSpPr>
              <a:spLocks noChangeArrowheads="1"/>
            </p:cNvSpPr>
            <p:nvPr/>
          </p:nvSpPr>
          <p:spPr bwMode="auto">
            <a:xfrm>
              <a:off x="4154" y="3148"/>
              <a:ext cx="5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Arial" charset="0"/>
                  <a:cs typeface="Arial" charset="0"/>
                </a:rPr>
                <a:t>shin</a:t>
              </a:r>
            </a:p>
          </p:txBody>
        </p:sp>
        <p:sp>
          <p:nvSpPr>
            <p:cNvPr id="34832" name="Line 27"/>
            <p:cNvSpPr>
              <a:spLocks noChangeShapeType="1"/>
            </p:cNvSpPr>
            <p:nvPr/>
          </p:nvSpPr>
          <p:spPr bwMode="auto">
            <a:xfrm flipH="1" flipV="1">
              <a:off x="2896" y="3021"/>
              <a:ext cx="1258"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 name="Group 28">
            <a:extLst>
              <a:ext uri="{C183D7F6-B498-43B3-948B-1728B52AA6E4}">
                <adec:decorative xmlns:adec="http://schemas.microsoft.com/office/drawing/2017/decorative" val="1"/>
              </a:ext>
            </a:extLst>
          </p:cNvPr>
          <p:cNvGrpSpPr>
            <a:grpSpLocks/>
          </p:cNvGrpSpPr>
          <p:nvPr/>
        </p:nvGrpSpPr>
        <p:grpSpPr bwMode="auto">
          <a:xfrm>
            <a:off x="1258888" y="3789363"/>
            <a:ext cx="2679700" cy="544512"/>
            <a:chOff x="738" y="1661"/>
            <a:chExt cx="1688" cy="343"/>
          </a:xfrm>
        </p:grpSpPr>
        <p:sp>
          <p:nvSpPr>
            <p:cNvPr id="34829" name="Rectangle 29"/>
            <p:cNvSpPr>
              <a:spLocks noChangeArrowheads="1"/>
            </p:cNvSpPr>
            <p:nvPr/>
          </p:nvSpPr>
          <p:spPr bwMode="auto">
            <a:xfrm>
              <a:off x="738" y="1713"/>
              <a:ext cx="5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a:latin typeface="Arial" charset="0"/>
                  <a:cs typeface="Arial" charset="0"/>
                </a:rPr>
                <a:t>chin</a:t>
              </a:r>
            </a:p>
          </p:txBody>
        </p:sp>
        <p:sp>
          <p:nvSpPr>
            <p:cNvPr id="34830" name="Line 30"/>
            <p:cNvSpPr>
              <a:spLocks noChangeShapeType="1"/>
            </p:cNvSpPr>
            <p:nvPr/>
          </p:nvSpPr>
          <p:spPr bwMode="auto">
            <a:xfrm flipV="1">
              <a:off x="1338" y="1661"/>
              <a:ext cx="1088"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34828" name="Picture 31" descr="MCj043459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76600" y="2852738"/>
            <a:ext cx="1990725" cy="2736850"/>
          </a:xfrm>
          <a:noFill/>
        </p:spPr>
      </p:pic>
    </p:spTree>
    <p:extLst>
      <p:ext uri="{BB962C8B-B14F-4D97-AF65-F5344CB8AC3E}">
        <p14:creationId xmlns:p14="http://schemas.microsoft.com/office/powerpoint/2010/main" val="212581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404813"/>
            <a:ext cx="7543800" cy="1066800"/>
          </a:xfrm>
        </p:spPr>
        <p:txBody>
          <a:bodyPr/>
          <a:lstStyle/>
          <a:p>
            <a:pPr eaLnBrk="1" hangingPunct="1"/>
            <a:r>
              <a:rPr lang="en-GB" altLang="en-US" sz="3200" dirty="0">
                <a:solidFill>
                  <a:srgbClr val="C00000"/>
                </a:solidFill>
              </a:rPr>
              <a:t>Common sites for non-accidental physical injury</a:t>
            </a:r>
          </a:p>
        </p:txBody>
      </p:sp>
      <p:grpSp>
        <p:nvGrpSpPr>
          <p:cNvPr id="2" name="Group 4">
            <a:extLst>
              <a:ext uri="{C183D7F6-B498-43B3-948B-1728B52AA6E4}">
                <adec:decorative xmlns:adec="http://schemas.microsoft.com/office/drawing/2017/decorative" val="1"/>
              </a:ext>
            </a:extLst>
          </p:cNvPr>
          <p:cNvGrpSpPr>
            <a:grpSpLocks/>
          </p:cNvGrpSpPr>
          <p:nvPr/>
        </p:nvGrpSpPr>
        <p:grpSpPr bwMode="auto">
          <a:xfrm>
            <a:off x="250825" y="1341438"/>
            <a:ext cx="9224963" cy="5029200"/>
            <a:chOff x="158" y="845"/>
            <a:chExt cx="5811" cy="3168"/>
          </a:xfrm>
        </p:grpSpPr>
        <p:sp>
          <p:nvSpPr>
            <p:cNvPr id="35845" name="Rectangle 5"/>
            <p:cNvSpPr>
              <a:spLocks noChangeArrowheads="1"/>
            </p:cNvSpPr>
            <p:nvPr/>
          </p:nvSpPr>
          <p:spPr bwMode="auto">
            <a:xfrm>
              <a:off x="158" y="1706"/>
              <a:ext cx="145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CHEEK/SIDE OF FACE - </a:t>
              </a:r>
              <a:r>
                <a:rPr lang="en-GB" altLang="en-US" sz="1600">
                  <a:latin typeface="Arial" charset="0"/>
                  <a:cs typeface="Arial" charset="0"/>
                </a:rPr>
                <a:t>bruising, finger marks</a:t>
              </a:r>
            </a:p>
          </p:txBody>
        </p:sp>
        <p:sp>
          <p:nvSpPr>
            <p:cNvPr id="35846" name="Rectangle 6"/>
            <p:cNvSpPr>
              <a:spLocks noChangeArrowheads="1"/>
            </p:cNvSpPr>
            <p:nvPr/>
          </p:nvSpPr>
          <p:spPr bwMode="auto">
            <a:xfrm>
              <a:off x="521" y="935"/>
              <a:ext cx="108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EYES - </a:t>
              </a:r>
              <a:r>
                <a:rPr lang="en-GB" altLang="en-US" sz="1600">
                  <a:latin typeface="Arial" charset="0"/>
                  <a:cs typeface="Arial" charset="0"/>
                </a:rPr>
                <a:t>bruising, (particularly both eyes)</a:t>
              </a:r>
            </a:p>
          </p:txBody>
        </p:sp>
        <p:sp>
          <p:nvSpPr>
            <p:cNvPr id="35847" name="Rectangle 7"/>
            <p:cNvSpPr>
              <a:spLocks noChangeArrowheads="1"/>
            </p:cNvSpPr>
            <p:nvPr/>
          </p:nvSpPr>
          <p:spPr bwMode="auto">
            <a:xfrm>
              <a:off x="521" y="2251"/>
              <a:ext cx="1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MOUTH - </a:t>
              </a:r>
              <a:r>
                <a:rPr lang="en-GB" altLang="en-US" sz="1600">
                  <a:latin typeface="Arial" charset="0"/>
                  <a:cs typeface="Arial" charset="0"/>
                </a:rPr>
                <a:t>torn frenulum</a:t>
              </a:r>
            </a:p>
          </p:txBody>
        </p:sp>
        <p:sp>
          <p:nvSpPr>
            <p:cNvPr id="35848" name="Rectangle 8"/>
            <p:cNvSpPr>
              <a:spLocks noChangeArrowheads="1"/>
            </p:cNvSpPr>
            <p:nvPr/>
          </p:nvSpPr>
          <p:spPr bwMode="auto">
            <a:xfrm>
              <a:off x="200" y="2754"/>
              <a:ext cx="197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sz="1600" b="1">
                  <a:latin typeface="Arial" charset="0"/>
                  <a:cs typeface="Arial" charset="0"/>
                </a:rPr>
                <a:t>SHOULDERS - </a:t>
              </a:r>
              <a:r>
                <a:rPr lang="en-GB" altLang="en-US" sz="1600">
                  <a:latin typeface="Arial" charset="0"/>
                  <a:cs typeface="Arial" charset="0"/>
                </a:rPr>
                <a:t>bruising, grasp marks</a:t>
              </a:r>
            </a:p>
          </p:txBody>
        </p:sp>
        <p:sp>
          <p:nvSpPr>
            <p:cNvPr id="35849" name="Rectangle 9"/>
            <p:cNvSpPr>
              <a:spLocks noChangeArrowheads="1"/>
            </p:cNvSpPr>
            <p:nvPr/>
          </p:nvSpPr>
          <p:spPr bwMode="auto">
            <a:xfrm>
              <a:off x="200" y="3327"/>
              <a:ext cx="13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GENITALS</a:t>
              </a:r>
              <a:r>
                <a:rPr lang="en-GB" altLang="en-US" sz="1600">
                  <a:latin typeface="Arial" charset="0"/>
                  <a:cs typeface="Arial" charset="0"/>
                </a:rPr>
                <a:t> - bruising</a:t>
              </a:r>
            </a:p>
          </p:txBody>
        </p:sp>
        <p:sp>
          <p:nvSpPr>
            <p:cNvPr id="35850" name="Rectangle 10"/>
            <p:cNvSpPr>
              <a:spLocks noChangeArrowheads="1"/>
            </p:cNvSpPr>
            <p:nvPr/>
          </p:nvSpPr>
          <p:spPr bwMode="auto">
            <a:xfrm>
              <a:off x="2971" y="3339"/>
              <a:ext cx="965"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BACK	     }  </a:t>
              </a:r>
            </a:p>
            <a:p>
              <a:pPr>
                <a:spcBef>
                  <a:spcPct val="50000"/>
                </a:spcBef>
              </a:pPr>
              <a:r>
                <a:rPr lang="en-GB" altLang="en-US" sz="1600" b="1">
                  <a:latin typeface="Arial" charset="0"/>
                  <a:cs typeface="Arial" charset="0"/>
                </a:rPr>
                <a:t>BUTTOCKS  }</a:t>
              </a:r>
            </a:p>
            <a:p>
              <a:pPr>
                <a:spcBef>
                  <a:spcPct val="50000"/>
                </a:spcBef>
              </a:pPr>
              <a:r>
                <a:rPr lang="en-GB" altLang="en-US" sz="1600" b="1">
                  <a:latin typeface="Arial" charset="0"/>
                  <a:cs typeface="Arial" charset="0"/>
                </a:rPr>
                <a:t>THIGHS        </a:t>
              </a:r>
              <a:r>
                <a:rPr lang="en-GB" altLang="en-US" sz="1600" b="1"/>
                <a:t>}</a:t>
              </a:r>
            </a:p>
          </p:txBody>
        </p:sp>
        <p:sp>
          <p:nvSpPr>
            <p:cNvPr id="61451" name="Rectangle 11"/>
            <p:cNvSpPr>
              <a:spLocks noChangeArrowheads="1"/>
            </p:cNvSpPr>
            <p:nvPr/>
          </p:nvSpPr>
          <p:spPr bwMode="auto">
            <a:xfrm>
              <a:off x="3936" y="3184"/>
              <a:ext cx="1838" cy="368"/>
            </a:xfrm>
            <a:prstGeom prst="rect">
              <a:avLst/>
            </a:prstGeom>
            <a:noFill/>
            <a:ln w="9525">
              <a:noFill/>
              <a:miter lim="800000"/>
              <a:headEnd/>
              <a:tailEnd/>
            </a:ln>
          </p:spPr>
          <p:txBody>
            <a:bodyPr wrap="square">
              <a:spAutoFit/>
            </a:bodyPr>
            <a:lstStyle/>
            <a:p>
              <a:pPr>
                <a:spcBef>
                  <a:spcPct val="50000"/>
                </a:spcBef>
                <a:defRPr/>
              </a:pPr>
              <a:r>
                <a:rPr lang="en-GB" sz="1600" dirty="0">
                  <a:latin typeface="+mn-lt"/>
                </a:rPr>
                <a:t>Linear bruising. Outline of belt/buckles. Scalds/burns</a:t>
              </a:r>
            </a:p>
          </p:txBody>
        </p:sp>
        <p:sp>
          <p:nvSpPr>
            <p:cNvPr id="61452" name="Rectangle 12"/>
            <p:cNvSpPr>
              <a:spLocks noChangeArrowheads="1"/>
            </p:cNvSpPr>
            <p:nvPr/>
          </p:nvSpPr>
          <p:spPr bwMode="auto">
            <a:xfrm>
              <a:off x="3721" y="2795"/>
              <a:ext cx="1905" cy="213"/>
            </a:xfrm>
            <a:prstGeom prst="rect">
              <a:avLst/>
            </a:prstGeom>
            <a:noFill/>
            <a:ln w="9525">
              <a:noFill/>
              <a:miter lim="800000"/>
              <a:headEnd/>
              <a:tailEnd/>
            </a:ln>
          </p:spPr>
          <p:txBody>
            <a:bodyPr wrap="none">
              <a:spAutoFit/>
            </a:bodyPr>
            <a:lstStyle/>
            <a:p>
              <a:pPr>
                <a:spcBef>
                  <a:spcPct val="50000"/>
                </a:spcBef>
                <a:defRPr/>
              </a:pPr>
              <a:r>
                <a:rPr lang="en-GB" sz="1600" b="1" dirty="0">
                  <a:latin typeface="+mj-lt"/>
                </a:rPr>
                <a:t>CHEST - </a:t>
              </a:r>
              <a:r>
                <a:rPr lang="en-GB" sz="1600" dirty="0">
                  <a:latin typeface="+mj-lt"/>
                </a:rPr>
                <a:t>bruising, grasp marks</a:t>
              </a:r>
            </a:p>
          </p:txBody>
        </p:sp>
        <p:sp>
          <p:nvSpPr>
            <p:cNvPr id="35853" name="Rectangle 13"/>
            <p:cNvSpPr>
              <a:spLocks noChangeArrowheads="1"/>
            </p:cNvSpPr>
            <p:nvPr/>
          </p:nvSpPr>
          <p:spPr bwMode="auto">
            <a:xfrm>
              <a:off x="4027" y="2297"/>
              <a:ext cx="19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UPPER &amp; INNER ARM - </a:t>
              </a:r>
              <a:r>
                <a:rPr lang="en-GB" altLang="en-US" sz="1600">
                  <a:latin typeface="Arial" charset="0"/>
                  <a:cs typeface="Arial" charset="0"/>
                </a:rPr>
                <a:t>bruising, grasp marks</a:t>
              </a:r>
            </a:p>
          </p:txBody>
        </p:sp>
        <p:sp>
          <p:nvSpPr>
            <p:cNvPr id="35854" name="Rectangle 14"/>
            <p:cNvSpPr>
              <a:spLocks noChangeArrowheads="1"/>
            </p:cNvSpPr>
            <p:nvPr/>
          </p:nvSpPr>
          <p:spPr bwMode="auto">
            <a:xfrm>
              <a:off x="3606" y="1888"/>
              <a:ext cx="193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NECK -</a:t>
              </a:r>
              <a:r>
                <a:rPr lang="en-GB" altLang="en-US" sz="1600">
                  <a:latin typeface="Arial" charset="0"/>
                  <a:cs typeface="Arial" charset="0"/>
                </a:rPr>
                <a:t>bruising, grasp marks</a:t>
              </a:r>
            </a:p>
          </p:txBody>
        </p:sp>
        <p:sp>
          <p:nvSpPr>
            <p:cNvPr id="61455" name="Rectangle 15"/>
            <p:cNvSpPr>
              <a:spLocks noChangeArrowheads="1"/>
            </p:cNvSpPr>
            <p:nvPr/>
          </p:nvSpPr>
          <p:spPr bwMode="auto">
            <a:xfrm>
              <a:off x="4152" y="1388"/>
              <a:ext cx="1455" cy="368"/>
            </a:xfrm>
            <a:prstGeom prst="rect">
              <a:avLst/>
            </a:prstGeom>
            <a:noFill/>
            <a:ln w="9525">
              <a:noFill/>
              <a:miter lim="800000"/>
              <a:headEnd/>
              <a:tailEnd/>
            </a:ln>
          </p:spPr>
          <p:txBody>
            <a:bodyPr>
              <a:spAutoFit/>
            </a:bodyPr>
            <a:lstStyle/>
            <a:p>
              <a:pPr>
                <a:spcBef>
                  <a:spcPct val="50000"/>
                </a:spcBef>
                <a:defRPr/>
              </a:pPr>
              <a:r>
                <a:rPr lang="en-GB" sz="1600" b="1" dirty="0">
                  <a:latin typeface="+mj-lt"/>
                </a:rPr>
                <a:t>EARS - </a:t>
              </a:r>
              <a:r>
                <a:rPr lang="en-GB" sz="1600" dirty="0">
                  <a:latin typeface="+mj-lt"/>
                </a:rPr>
                <a:t>Pinch or slap marks, bruising</a:t>
              </a:r>
            </a:p>
          </p:txBody>
        </p:sp>
        <p:sp>
          <p:nvSpPr>
            <p:cNvPr id="35856" name="Rectangle 16"/>
            <p:cNvSpPr>
              <a:spLocks noChangeArrowheads="1"/>
            </p:cNvSpPr>
            <p:nvPr/>
          </p:nvSpPr>
          <p:spPr bwMode="auto">
            <a:xfrm>
              <a:off x="1156" y="3558"/>
              <a:ext cx="13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a:latin typeface="Arial" charset="0"/>
                  <a:cs typeface="Arial" charset="0"/>
                </a:rPr>
                <a:t>KNEES - </a:t>
              </a:r>
              <a:r>
                <a:rPr lang="en-GB" altLang="en-US" sz="1600">
                  <a:latin typeface="Arial" charset="0"/>
                  <a:cs typeface="Arial" charset="0"/>
                </a:rPr>
                <a:t>grasp marks</a:t>
              </a:r>
            </a:p>
          </p:txBody>
        </p:sp>
        <p:sp>
          <p:nvSpPr>
            <p:cNvPr id="35857" name="Line 17"/>
            <p:cNvSpPr>
              <a:spLocks noChangeShapeType="1"/>
            </p:cNvSpPr>
            <p:nvPr/>
          </p:nvSpPr>
          <p:spPr bwMode="auto">
            <a:xfrm>
              <a:off x="1473" y="1253"/>
              <a:ext cx="953"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58" name="Rectangle 18"/>
            <p:cNvSpPr>
              <a:spLocks noChangeArrowheads="1"/>
            </p:cNvSpPr>
            <p:nvPr/>
          </p:nvSpPr>
          <p:spPr bwMode="auto">
            <a:xfrm>
              <a:off x="3606" y="845"/>
              <a:ext cx="19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Arial" charset="0"/>
                  <a:cs typeface="Arial" charset="0"/>
                </a:rPr>
                <a:t>SKULL</a:t>
              </a:r>
              <a:r>
                <a:rPr lang="en-GB" altLang="en-US" sz="1600" dirty="0">
                  <a:latin typeface="Arial" charset="0"/>
                  <a:cs typeface="Arial" charset="0"/>
                </a:rPr>
                <a:t> – fracture, bruising  or bleeding under skull</a:t>
              </a:r>
            </a:p>
          </p:txBody>
        </p:sp>
        <p:sp>
          <p:nvSpPr>
            <p:cNvPr id="35859" name="Line 19"/>
            <p:cNvSpPr>
              <a:spLocks noChangeShapeType="1"/>
            </p:cNvSpPr>
            <p:nvPr/>
          </p:nvSpPr>
          <p:spPr bwMode="auto">
            <a:xfrm flipH="1">
              <a:off x="2789" y="1071"/>
              <a:ext cx="777"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0" name="Line 20"/>
            <p:cNvSpPr>
              <a:spLocks noChangeShapeType="1"/>
            </p:cNvSpPr>
            <p:nvPr/>
          </p:nvSpPr>
          <p:spPr bwMode="auto">
            <a:xfrm flipH="1" flipV="1">
              <a:off x="2789" y="1571"/>
              <a:ext cx="1276"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1" name="Line 21"/>
            <p:cNvSpPr>
              <a:spLocks noChangeShapeType="1"/>
            </p:cNvSpPr>
            <p:nvPr/>
          </p:nvSpPr>
          <p:spPr bwMode="auto">
            <a:xfrm flipH="1" flipV="1">
              <a:off x="2789" y="1752"/>
              <a:ext cx="1049" cy="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2" name="Line 22"/>
            <p:cNvSpPr>
              <a:spLocks noChangeShapeType="1"/>
            </p:cNvSpPr>
            <p:nvPr/>
          </p:nvSpPr>
          <p:spPr bwMode="auto">
            <a:xfrm flipH="1" flipV="1">
              <a:off x="3242" y="1979"/>
              <a:ext cx="820" cy="4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3" name="Line 23"/>
            <p:cNvSpPr>
              <a:spLocks noChangeShapeType="1"/>
            </p:cNvSpPr>
            <p:nvPr/>
          </p:nvSpPr>
          <p:spPr bwMode="auto">
            <a:xfrm flipH="1" flipV="1">
              <a:off x="2835" y="2024"/>
              <a:ext cx="914" cy="8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4" name="Line 24"/>
            <p:cNvSpPr>
              <a:spLocks noChangeShapeType="1"/>
            </p:cNvSpPr>
            <p:nvPr/>
          </p:nvSpPr>
          <p:spPr bwMode="auto">
            <a:xfrm flipV="1">
              <a:off x="1882" y="2795"/>
              <a:ext cx="685" cy="7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5" name="Line 25"/>
            <p:cNvSpPr>
              <a:spLocks noChangeShapeType="1"/>
            </p:cNvSpPr>
            <p:nvPr/>
          </p:nvSpPr>
          <p:spPr bwMode="auto">
            <a:xfrm flipV="1">
              <a:off x="1383" y="2478"/>
              <a:ext cx="1371" cy="8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6" name="Line 26"/>
            <p:cNvSpPr>
              <a:spLocks noChangeShapeType="1"/>
            </p:cNvSpPr>
            <p:nvPr/>
          </p:nvSpPr>
          <p:spPr bwMode="auto">
            <a:xfrm flipV="1">
              <a:off x="1292" y="1616"/>
              <a:ext cx="1270" cy="1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7" name="Line 27"/>
            <p:cNvSpPr>
              <a:spLocks noChangeShapeType="1"/>
            </p:cNvSpPr>
            <p:nvPr/>
          </p:nvSpPr>
          <p:spPr bwMode="auto">
            <a:xfrm flipV="1">
              <a:off x="1111" y="1480"/>
              <a:ext cx="1507" cy="7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68" name="Line 28"/>
            <p:cNvSpPr>
              <a:spLocks noChangeShapeType="1"/>
            </p:cNvSpPr>
            <p:nvPr/>
          </p:nvSpPr>
          <p:spPr bwMode="auto">
            <a:xfrm flipV="1">
              <a:off x="1247" y="1434"/>
              <a:ext cx="1361"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35844" name="Picture 32" descr="MCj043459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48038" y="2205038"/>
            <a:ext cx="1779587" cy="2447925"/>
          </a:xfrm>
        </p:spPr>
      </p:pic>
    </p:spTree>
    <p:extLst>
      <p:ext uri="{BB962C8B-B14F-4D97-AF65-F5344CB8AC3E}">
        <p14:creationId xmlns:p14="http://schemas.microsoft.com/office/powerpoint/2010/main" val="1578236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395288" y="692150"/>
            <a:ext cx="8497887" cy="51752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mn-lt"/>
                <a:ea typeface="MS PGothic" pitchFamily="34" charset="-128"/>
                <a:cs typeface="+mn-cs"/>
              </a:rPr>
              <a:t>Some of the following signs may be indicators of physical abuse: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FF0000"/>
              </a:solidFill>
              <a:effectLst/>
              <a:uLnTx/>
              <a:uFillTx/>
              <a:latin typeface="+mn-lt"/>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with frequent injuries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with unexplained or unusual fractures / broken bones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with unexplained: </a:t>
            </a:r>
          </a:p>
          <a:p>
            <a:pPr marL="1257300" marR="0" lvl="2"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rPr>
              <a:t>bruises or cuts; </a:t>
            </a:r>
          </a:p>
          <a:p>
            <a:pPr marL="1257300" marR="0" lvl="2"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rPr>
              <a:t>burns or scalds; or </a:t>
            </a:r>
          </a:p>
          <a:p>
            <a:pPr marL="1257300" marR="0" lvl="2"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rPr>
              <a:t>bite marks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200" b="0" i="0" u="none" strike="noStrike" kern="0" cap="none" spc="0" normalizeH="0" baseline="0" noProof="0" dirty="0">
                <a:ln>
                  <a:noFill/>
                </a:ln>
                <a:solidFill>
                  <a:schemeClr val="tx1"/>
                </a:solidFill>
                <a:effectLst/>
                <a:uLnTx/>
                <a:uFillTx/>
                <a:latin typeface="+mn-lt"/>
                <a:ea typeface="MS PGothic" pitchFamily="34" charset="-128"/>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1338150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04" y="332656"/>
            <a:ext cx="8138864" cy="1008112"/>
          </a:xfrm>
        </p:spPr>
        <p:txBody>
          <a:bodyPr/>
          <a:lstStyle/>
          <a:p>
            <a:r>
              <a:rPr lang="en-GB" dirty="0">
                <a:solidFill>
                  <a:srgbClr val="C00000"/>
                </a:solidFill>
              </a:rPr>
              <a:t>Emotional:</a:t>
            </a:r>
          </a:p>
        </p:txBody>
      </p:sp>
      <p:sp>
        <p:nvSpPr>
          <p:cNvPr id="3" name="Content Placeholder 2"/>
          <p:cNvSpPr>
            <a:spLocks noGrp="1"/>
          </p:cNvSpPr>
          <p:nvPr>
            <p:ph idx="1"/>
          </p:nvPr>
        </p:nvSpPr>
        <p:spPr>
          <a:xfrm>
            <a:off x="395536" y="1196752"/>
            <a:ext cx="8138864" cy="4670648"/>
          </a:xfrm>
        </p:spPr>
        <p:txBody>
          <a:bodyPr/>
          <a:lstStyle/>
          <a:p>
            <a:pPr marL="0" indent="0" algn="just">
              <a:buNone/>
            </a:pPr>
            <a:r>
              <a:rPr lang="en-US" sz="2400" i="1" dirty="0"/>
              <a:t>The </a:t>
            </a:r>
            <a:r>
              <a:rPr lang="en-US" sz="2400" b="1" i="1" dirty="0"/>
              <a:t>persistent</a:t>
            </a:r>
            <a:r>
              <a:rPr lang="en-US" sz="2400" i="1" dirty="0"/>
              <a:t> emotional maltreatment of a child such as to cause severe and adverse effects on the child’s emotional development. It may involve:</a:t>
            </a:r>
          </a:p>
          <a:p>
            <a:pPr lvl="1" algn="just"/>
            <a:r>
              <a:rPr lang="en-US" sz="2400" i="1" dirty="0"/>
              <a:t>conveying to a child that they are worthless or unloved, inadequate, or valued only insofar as they meet the needs of another person.</a:t>
            </a:r>
          </a:p>
          <a:p>
            <a:pPr lvl="1" algn="just"/>
            <a:r>
              <a:rPr lang="en-US" sz="2400" i="1" dirty="0"/>
              <a:t>seeing or hearing the ill-treatment of another. It may involve serious bullying (including cyberbullying), causing children frequently to feel frightened or in danger, or the exploitation or corruption of children. Some level of emotional abuse is involved in all types of maltreatment of a child, although it may occur alone. </a:t>
            </a:r>
          </a:p>
        </p:txBody>
      </p:sp>
    </p:spTree>
    <p:extLst>
      <p:ext uri="{BB962C8B-B14F-4D97-AF65-F5344CB8AC3E}">
        <p14:creationId xmlns:p14="http://schemas.microsoft.com/office/powerpoint/2010/main" val="2137097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352656" cy="369912"/>
          </a:xfrm>
        </p:spPr>
        <p:txBody>
          <a:bodyPr/>
          <a:lstStyle/>
          <a:p>
            <a:r>
              <a:rPr lang="en-GB" dirty="0">
                <a:solidFill>
                  <a:srgbClr val="C00000"/>
                </a:solidFill>
              </a:rPr>
              <a:t>Emotional (2):</a:t>
            </a:r>
          </a:p>
        </p:txBody>
      </p:sp>
      <p:sp>
        <p:nvSpPr>
          <p:cNvPr id="3" name="Content Placeholder 2"/>
          <p:cNvSpPr>
            <a:spLocks noGrp="1"/>
          </p:cNvSpPr>
          <p:nvPr>
            <p:ph idx="1"/>
          </p:nvPr>
        </p:nvSpPr>
        <p:spPr>
          <a:xfrm>
            <a:off x="179512" y="1484784"/>
            <a:ext cx="8354888" cy="4382616"/>
          </a:xfrm>
        </p:spPr>
        <p:txBody>
          <a:bodyPr/>
          <a:lstStyle/>
          <a:p>
            <a:pPr lvl="1" algn="just"/>
            <a:r>
              <a:rPr lang="en-US" sz="2600" i="1" dirty="0"/>
              <a:t>not giving the child opportunities to express their views, deliberately silencing them or ‘making fun’ of what they say or how they communicate</a:t>
            </a:r>
          </a:p>
          <a:p>
            <a:pPr lvl="1" algn="just"/>
            <a:endParaRPr lang="en-US" sz="2600" i="1" dirty="0"/>
          </a:p>
          <a:p>
            <a:pPr lvl="1" algn="just"/>
            <a:r>
              <a:rPr lang="en-US" sz="2600" i="1" dirty="0"/>
              <a:t>age or developmentally inappropriate expectations being imposed on children. These may include interactions that are beyond a child’s developmental capability as well as overprotection and limitation of exploration and learning, or preventing the child participating in normal social interaction</a:t>
            </a:r>
            <a:endParaRPr lang="en-GB" sz="2600" i="1" dirty="0"/>
          </a:p>
        </p:txBody>
      </p:sp>
    </p:spTree>
    <p:extLst>
      <p:ext uri="{BB962C8B-B14F-4D97-AF65-F5344CB8AC3E}">
        <p14:creationId xmlns:p14="http://schemas.microsoft.com/office/powerpoint/2010/main" val="3351508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250825" y="260350"/>
            <a:ext cx="8283575" cy="56070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mn-lt"/>
                <a:ea typeface="MS PGothic" pitchFamily="34" charset="-128"/>
                <a:cs typeface="+mn-cs"/>
              </a:rPr>
              <a:t>Some of the following signs may be indicators of emotional abuse: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800" b="0" i="0" u="none" strike="noStrike" kern="0" cap="none" spc="0" normalizeH="0" baseline="0" noProof="0" dirty="0">
              <a:ln>
                <a:noFill/>
              </a:ln>
              <a:solidFill>
                <a:srgbClr val="FF0000"/>
              </a:solidFill>
              <a:effectLst/>
              <a:uLnTx/>
              <a:uFillTx/>
              <a:latin typeface="+mn-lt"/>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who are excessively withdrawn, fearful, or anxious about doing something wrong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Parents or carers who withdraw attention from their child, giving the child the ‘cold shoulder’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Parents or carers blaming their problems on their child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Parents or carers who humiliate their child (</a:t>
            </a:r>
            <a:r>
              <a:rPr kumimoji="0" lang="en-GB" sz="2800" b="0" i="0" u="none" strike="noStrike" kern="0" cap="none" spc="0" normalizeH="0" baseline="0" noProof="0" dirty="0" err="1">
                <a:ln>
                  <a:noFill/>
                </a:ln>
                <a:solidFill>
                  <a:schemeClr val="tx1"/>
                </a:solidFill>
                <a:effectLst/>
                <a:uLnTx/>
                <a:uFillTx/>
                <a:latin typeface="+mn-lt"/>
                <a:ea typeface="MS PGothic" pitchFamily="34" charset="-128"/>
                <a:cs typeface="+mn-cs"/>
              </a:rPr>
              <a:t>eg</a:t>
            </a: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  name-calling / making negative comparisons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2363751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188640"/>
            <a:ext cx="8102860" cy="936104"/>
          </a:xfrm>
        </p:spPr>
        <p:txBody>
          <a:bodyPr/>
          <a:lstStyle/>
          <a:p>
            <a:r>
              <a:rPr lang="en-GB" dirty="0">
                <a:solidFill>
                  <a:srgbClr val="C00000"/>
                </a:solidFill>
              </a:rPr>
              <a:t>Sexual:</a:t>
            </a:r>
          </a:p>
        </p:txBody>
      </p:sp>
      <p:sp>
        <p:nvSpPr>
          <p:cNvPr id="3" name="Content Placeholder 2"/>
          <p:cNvSpPr>
            <a:spLocks noGrp="1"/>
          </p:cNvSpPr>
          <p:nvPr>
            <p:ph idx="1"/>
          </p:nvPr>
        </p:nvSpPr>
        <p:spPr>
          <a:xfrm>
            <a:off x="431540" y="985664"/>
            <a:ext cx="8280920" cy="4886672"/>
          </a:xfrm>
        </p:spPr>
        <p:txBody>
          <a:bodyPr/>
          <a:lstStyle/>
          <a:p>
            <a:pPr marL="0" indent="0" algn="just">
              <a:buNone/>
            </a:pPr>
            <a:r>
              <a:rPr lang="en-US" sz="2400" i="1" dirty="0"/>
              <a:t>Involves forcing or enticing a child or young person to take part in sexual activities, not necessarily involving a high level of violence, whether or not the child is aware of what is happening. The activities may involve physical contact, including assault by penetration (for example rape or oral sex) or non-penetrative acts such as masturbation, kissing, rubbing and touching outside of clothing. They may also include non-contact activities, such as involving children in looking at, or in the production of, sexual images, watching sexual activities, encouraging children to behave in sexually inappropriate ways, or grooming a child in preparation for abuse (including via the internet). Sexual abuse is not solely perpetrated by adult males. Women can also commit acts of sexual abuse, as can other children.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57354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323850" y="260350"/>
            <a:ext cx="8210550" cy="56070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mn-lt"/>
                <a:ea typeface="MS PGothic" pitchFamily="34" charset="-128"/>
                <a:cs typeface="+mn-cs"/>
              </a:rPr>
              <a:t>Some of the following signs may be indicators of sexual abuse: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who display knowledge / interest in sexual acts inappropriate to their age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who use sexual language / have sexual knowledge that you wouldn’t expect them to have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who ask others to behave sexually / play sexual games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with physical sexual health problems, including soreness in the genital and anal areas, sexually transmitted infections / underage pregnancy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418133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66856" cy="1008112"/>
          </a:xfrm>
        </p:spPr>
        <p:txBody>
          <a:bodyPr/>
          <a:lstStyle/>
          <a:p>
            <a:r>
              <a:rPr lang="en-GB" dirty="0">
                <a:solidFill>
                  <a:srgbClr val="C00000"/>
                </a:solidFill>
              </a:rPr>
              <a:t>Neglect:</a:t>
            </a:r>
          </a:p>
        </p:txBody>
      </p:sp>
      <p:sp>
        <p:nvSpPr>
          <p:cNvPr id="3" name="Content Placeholder 2"/>
          <p:cNvSpPr>
            <a:spLocks noGrp="1"/>
          </p:cNvSpPr>
          <p:nvPr>
            <p:ph idx="1"/>
          </p:nvPr>
        </p:nvSpPr>
        <p:spPr>
          <a:xfrm>
            <a:off x="611560" y="1340768"/>
            <a:ext cx="7922840" cy="4526632"/>
          </a:xfrm>
        </p:spPr>
        <p:txBody>
          <a:bodyPr/>
          <a:lstStyle/>
          <a:p>
            <a:pPr marL="0" indent="0" algn="just">
              <a:buNone/>
            </a:pPr>
            <a:r>
              <a:rPr lang="en-US" sz="2400" b="1" i="1" dirty="0"/>
              <a:t>Persistent</a:t>
            </a:r>
            <a:r>
              <a:rPr lang="en-US" sz="2400" i="1" dirty="0"/>
              <a:t> failure to meet a child’s basic physical and/or psychological needs, likely to result in the serious impairment of the child’s health or development. Neglect may occur during pregnancy as a result of maternal substance abuse. Once a child is born, neglect may involve a parent or </a:t>
            </a:r>
            <a:r>
              <a:rPr lang="en-US" sz="2400" i="1" dirty="0" err="1"/>
              <a:t>carer</a:t>
            </a:r>
            <a:r>
              <a:rPr lang="en-US" sz="2400" i="1" dirty="0"/>
              <a:t> failing to: provide adequate food, clothing and shelter (including exclusion from home or abandonment); protect a child from physical and emotional harm or danger; ensure adequate supervision (including the use of inadequate care-givers); or ensure access to appropriate medical care or treatment. It may also include neglect of, or unresponsiveness to, a child’s basic emotional needs.</a:t>
            </a:r>
            <a:r>
              <a:rPr lang="en-US" sz="2400" dirty="0"/>
              <a:t> </a:t>
            </a:r>
          </a:p>
          <a:p>
            <a:pPr marL="0" indent="0">
              <a:buNone/>
            </a:pPr>
            <a:endParaRPr lang="en-GB" dirty="0"/>
          </a:p>
        </p:txBody>
      </p:sp>
    </p:spTree>
    <p:extLst>
      <p:ext uri="{BB962C8B-B14F-4D97-AF65-F5344CB8AC3E}">
        <p14:creationId xmlns:p14="http://schemas.microsoft.com/office/powerpoint/2010/main" val="614787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323850" y="476250"/>
            <a:ext cx="8640763" cy="53911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mn-lt"/>
                <a:ea typeface="MS PGothic" pitchFamily="34" charset="-128"/>
                <a:cs typeface="+mn-cs"/>
              </a:rPr>
              <a:t>Some of the following signs may be indicators of neglect: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rgbClr val="FF0000"/>
              </a:solidFill>
              <a:effectLst/>
              <a:uLnTx/>
              <a:uFillTx/>
              <a:latin typeface="+mn-lt"/>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chemeClr val="tx1"/>
                </a:solidFill>
                <a:effectLst/>
                <a:uLnTx/>
                <a:uFillTx/>
                <a:latin typeface="+mn-lt"/>
                <a:ea typeface="MS PGothic" pitchFamily="34" charset="-128"/>
                <a:cs typeface="+mn-cs"/>
              </a:rPr>
              <a:t>Children living in a home that is indisputably dirty or unsafe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chemeClr val="tx1"/>
                </a:solidFill>
                <a:effectLst/>
                <a:uLnTx/>
                <a:uFillTx/>
                <a:latin typeface="+mn-lt"/>
                <a:ea typeface="MS PGothic" pitchFamily="34" charset="-128"/>
                <a:cs typeface="+mn-cs"/>
              </a:rPr>
              <a:t>Children who are hungry or dirty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chemeClr val="tx1"/>
                </a:solidFill>
                <a:effectLst/>
                <a:uLnTx/>
                <a:uFillTx/>
                <a:latin typeface="+mn-lt"/>
                <a:ea typeface="MS PGothic" pitchFamily="34" charset="-128"/>
                <a:cs typeface="+mn-cs"/>
              </a:rPr>
              <a:t>Children without adequate clothing (</a:t>
            </a:r>
            <a:r>
              <a:rPr kumimoji="0" lang="en-GB" sz="2400" b="0" i="0" u="none" strike="noStrike" kern="0" cap="none" spc="0" normalizeH="0" baseline="0" noProof="0" dirty="0" err="1">
                <a:ln>
                  <a:noFill/>
                </a:ln>
                <a:solidFill>
                  <a:schemeClr val="tx1"/>
                </a:solidFill>
                <a:effectLst/>
                <a:uLnTx/>
                <a:uFillTx/>
                <a:latin typeface="+mn-lt"/>
                <a:ea typeface="MS PGothic" pitchFamily="34" charset="-128"/>
                <a:cs typeface="+mn-cs"/>
              </a:rPr>
              <a:t>eg</a:t>
            </a:r>
            <a:r>
              <a:rPr kumimoji="0" lang="en-GB" sz="2400" b="0" i="0" u="none" strike="noStrike" kern="0" cap="none" spc="0" normalizeH="0" baseline="0" noProof="0" dirty="0">
                <a:ln>
                  <a:noFill/>
                </a:ln>
                <a:solidFill>
                  <a:schemeClr val="tx1"/>
                </a:solidFill>
                <a:effectLst/>
                <a:uLnTx/>
                <a:uFillTx/>
                <a:latin typeface="+mn-lt"/>
                <a:ea typeface="MS PGothic" pitchFamily="34" charset="-128"/>
                <a:cs typeface="+mn-cs"/>
              </a:rPr>
              <a:t>: not having a winter coat, shoes)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chemeClr val="tx1"/>
                </a:solidFill>
                <a:effectLst/>
                <a:uLnTx/>
                <a:uFillTx/>
                <a:latin typeface="+mn-lt"/>
                <a:ea typeface="MS PGothic" pitchFamily="34" charset="-128"/>
                <a:cs typeface="+mn-cs"/>
              </a:rPr>
              <a:t>Children living in dangerous conditions (</a:t>
            </a:r>
            <a:r>
              <a:rPr kumimoji="0" lang="en-GB" sz="2400" b="0" i="0" u="none" strike="noStrike" kern="0" cap="none" spc="0" normalizeH="0" baseline="0" noProof="0" dirty="0" err="1">
                <a:ln>
                  <a:noFill/>
                </a:ln>
                <a:solidFill>
                  <a:schemeClr val="tx1"/>
                </a:solidFill>
                <a:effectLst/>
                <a:uLnTx/>
                <a:uFillTx/>
                <a:latin typeface="+mn-lt"/>
                <a:ea typeface="MS PGothic" pitchFamily="34" charset="-128"/>
                <a:cs typeface="+mn-cs"/>
              </a:rPr>
              <a:t>eg</a:t>
            </a:r>
            <a:r>
              <a:rPr kumimoji="0" lang="en-GB" sz="2400" b="0" i="0" u="none" strike="noStrike" kern="0" cap="none" spc="0" normalizeH="0" baseline="0" noProof="0" dirty="0">
                <a:ln>
                  <a:noFill/>
                </a:ln>
                <a:solidFill>
                  <a:schemeClr val="tx1"/>
                </a:solidFill>
                <a:effectLst/>
                <a:uLnTx/>
                <a:uFillTx/>
                <a:latin typeface="+mn-lt"/>
                <a:ea typeface="MS PGothic" pitchFamily="34" charset="-128"/>
                <a:cs typeface="+mn-cs"/>
              </a:rPr>
              <a:t>: around drugs, alcohol or violence)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chemeClr val="tx1"/>
                </a:solidFill>
                <a:effectLst/>
                <a:uLnTx/>
                <a:uFillTx/>
                <a:latin typeface="+mn-lt"/>
                <a:ea typeface="MS PGothic" pitchFamily="34" charset="-128"/>
                <a:cs typeface="+mn-cs"/>
              </a:rPr>
              <a:t>Children who are often angry, aggressive or self-harm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chemeClr val="tx1"/>
                </a:solidFill>
                <a:effectLst/>
                <a:uLnTx/>
                <a:uFillTx/>
                <a:latin typeface="+mn-lt"/>
                <a:ea typeface="MS PGothic" pitchFamily="34" charset="-128"/>
                <a:cs typeface="+mn-cs"/>
              </a:rPr>
              <a:t>Children who fail to receive basic health care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chemeClr val="tx1"/>
                </a:solidFill>
                <a:effectLst/>
                <a:uLnTx/>
                <a:uFillTx/>
                <a:latin typeface="+mn-lt"/>
                <a:ea typeface="MS PGothic" pitchFamily="34" charset="-128"/>
                <a:cs typeface="+mn-cs"/>
              </a:rPr>
              <a:t>Parents who fail to seek medical treatment when their children are ill or are injured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374108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468313" y="692150"/>
            <a:ext cx="7775575" cy="51752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ea typeface="MS PGothic" pitchFamily="34" charset="-128"/>
                <a:cs typeface="+mn-cs"/>
              </a:rPr>
              <a:t>government introduced the concept of ‘safeguarding children’ in 2004/05</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ea typeface="MS PGothic" pitchFamily="34" charset="-128"/>
                <a:cs typeface="+mn-cs"/>
              </a:rPr>
              <a:t>Safeguarding is much broader concept (than child protection) based around preventing children / young people from being harmed – focus upon promoting the child / young person’s welfare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ea typeface="MS PGothic" pitchFamily="34" charset="-128"/>
                <a:cs typeface="+mn-cs"/>
              </a:rPr>
              <a:t>Child protection is part of safeguarding and promoting welfare. It refers to activity undertaken to protect specific children identified as either suffering or at risk of suffering significant harm as a result of abuse or neglect.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mn-lt"/>
                <a:ea typeface="MS PGothic" pitchFamily="34" charset="-128"/>
                <a:cs typeface="+mn-cs"/>
              </a:rPr>
              <a:t>It is only </a:t>
            </a:r>
            <a:r>
              <a:rPr kumimoji="0" lang="en-US" sz="2000" b="1" i="0" u="none" strike="noStrike" kern="0" cap="none" spc="0" normalizeH="0" baseline="0" noProof="0" dirty="0">
                <a:ln>
                  <a:noFill/>
                </a:ln>
                <a:solidFill>
                  <a:schemeClr val="tx1"/>
                </a:solidFill>
                <a:effectLst/>
                <a:uLnTx/>
                <a:uFillTx/>
                <a:latin typeface="+mn-lt"/>
                <a:ea typeface="MS PGothic" pitchFamily="34" charset="-128"/>
                <a:cs typeface="+mn-cs"/>
              </a:rPr>
              <a:t>multi-agency working</a:t>
            </a:r>
            <a:r>
              <a:rPr kumimoji="0" lang="en-US" sz="2000" b="0" i="0" u="none" strike="noStrike" kern="0" cap="none" spc="0" normalizeH="0" baseline="0" noProof="0" dirty="0">
                <a:ln>
                  <a:noFill/>
                </a:ln>
                <a:solidFill>
                  <a:schemeClr val="tx1"/>
                </a:solidFill>
                <a:effectLst/>
                <a:uLnTx/>
                <a:uFillTx/>
                <a:latin typeface="+mn-lt"/>
                <a:ea typeface="MS PGothic" pitchFamily="34" charset="-128"/>
                <a:cs typeface="+mn-cs"/>
              </a:rPr>
              <a:t> which effectively safeguards children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4147691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DDFA4-02EF-48B7-8032-EDDF13A5C266}"/>
              </a:ext>
            </a:extLst>
          </p:cNvPr>
          <p:cNvSpPr>
            <a:spLocks noGrp="1"/>
          </p:cNvSpPr>
          <p:nvPr>
            <p:ph type="title" idx="4294967295"/>
          </p:nvPr>
        </p:nvSpPr>
        <p:spPr bwMode="auto">
          <a:xfrm>
            <a:off x="611188" y="836613"/>
            <a:ext cx="7923212" cy="503078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5400" b="0" i="1" u="none" strike="noStrike" kern="0" cap="none" spc="0" normalizeH="0" baseline="0" noProof="0" dirty="0">
                <a:ln>
                  <a:noFill/>
                </a:ln>
                <a:solidFill>
                  <a:srgbClr val="C00000"/>
                </a:solidFill>
                <a:effectLst/>
                <a:uLnTx/>
                <a:uFillTx/>
                <a:latin typeface="+mn-lt"/>
                <a:ea typeface="MS PGothic" pitchFamily="34" charset="-128"/>
                <a:cs typeface="+mn-cs"/>
              </a:rPr>
              <a:t>Safeguarding issues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3200" b="0" i="1" u="none" strike="noStrike" kern="0" cap="none" spc="0" normalizeH="0" baseline="0" noProof="0" dirty="0">
              <a:ln>
                <a:noFill/>
              </a:ln>
              <a:solidFill>
                <a:srgbClr val="C00000"/>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3200" b="0" i="1" u="none" strike="noStrike" kern="0" cap="none" spc="0" normalizeH="0" baseline="0" noProof="0" dirty="0">
              <a:ln>
                <a:noFill/>
              </a:ln>
              <a:solidFill>
                <a:srgbClr val="C00000"/>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200" b="0" i="1" u="none" strike="noStrike" kern="0" cap="none" spc="0" normalizeH="0" baseline="0" noProof="0" dirty="0">
                <a:ln>
                  <a:noFill/>
                </a:ln>
                <a:solidFill>
                  <a:srgbClr val="C00000"/>
                </a:solidFill>
                <a:effectLst/>
                <a:uLnTx/>
                <a:uFillTx/>
                <a:latin typeface="+mn-lt"/>
                <a:ea typeface="MS PGothic" pitchFamily="34" charset="-128"/>
                <a:cs typeface="+mn-cs"/>
              </a:rPr>
              <a:t>All staff should have an awareness of safeguarding issues that can put children at risk of harm</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4800" b="0" i="1" u="none" strike="noStrike" kern="0" cap="none" spc="0" normalizeH="0" baseline="0" noProof="0" dirty="0">
              <a:ln>
                <a:noFill/>
              </a:ln>
              <a:solidFill>
                <a:srgbClr val="FF0000"/>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3664032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323528" y="692696"/>
            <a:ext cx="8134672" cy="648072"/>
          </a:xfrm>
        </p:spPr>
        <p:txBody>
          <a:bodyPr/>
          <a:lstStyle/>
          <a:p>
            <a:r>
              <a:rPr lang="en-GB" sz="3200" dirty="0">
                <a:solidFill>
                  <a:srgbClr val="C00000"/>
                </a:solidFill>
              </a:rPr>
              <a:t>Child Criminal Exploitation (CCE) and Child Sexual Exploitation (CSE)</a:t>
            </a:r>
            <a:br>
              <a:rPr lang="en-GB" sz="3200" dirty="0">
                <a:solidFill>
                  <a:srgbClr val="C00000"/>
                </a:solidFill>
              </a:rPr>
            </a:br>
            <a:endParaRPr lang="en-GB" sz="3200" dirty="0">
              <a:solidFill>
                <a:srgbClr val="C00000"/>
              </a:solidFill>
            </a:endParaRP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685800" y="1340768"/>
            <a:ext cx="7772400" cy="4464496"/>
          </a:xfrm>
        </p:spPr>
        <p:txBody>
          <a:bodyPr/>
          <a:lstStyle/>
          <a:p>
            <a:pPr lvl="0"/>
            <a:r>
              <a:rPr lang="en-GB" i="1" dirty="0">
                <a:solidFill>
                  <a:srgbClr val="000000"/>
                </a:solidFill>
              </a:rPr>
              <a:t>Where an individual / group takes advantage of power imbalance to coerce, manipulate or deceive a child into sexual or criminal activity:</a:t>
            </a:r>
          </a:p>
          <a:p>
            <a:endParaRPr lang="en-GB" dirty="0"/>
          </a:p>
          <a:p>
            <a:pPr marL="342900" indent="-342900">
              <a:buFont typeface="Arial" panose="020B0604020202020204" pitchFamily="34" charset="0"/>
              <a:buChar char="•"/>
            </a:pPr>
            <a:r>
              <a:rPr lang="en-GB" dirty="0"/>
              <a:t>In exchange for something the victim needs / wants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For financial / increased status of the perpetrator</a:t>
            </a:r>
          </a:p>
          <a:p>
            <a:endParaRPr lang="en-GB" dirty="0"/>
          </a:p>
          <a:p>
            <a:pPr marL="342900" indent="-342900">
              <a:buFont typeface="Arial" panose="020B0604020202020204" pitchFamily="34" charset="0"/>
              <a:buChar char="•"/>
            </a:pPr>
            <a:r>
              <a:rPr lang="en-GB" dirty="0"/>
              <a:t>Through violence or threat of violence</a:t>
            </a:r>
          </a:p>
          <a:p>
            <a:pPr marL="342900" indent="-342900">
              <a:buFont typeface="Arial" panose="020B0604020202020204" pitchFamily="34" charset="0"/>
              <a:buChar char="•"/>
            </a:pPr>
            <a:endParaRPr lang="en-GB" dirty="0"/>
          </a:p>
          <a:p>
            <a:r>
              <a:rPr lang="en-GB" dirty="0"/>
              <a:t>Can affect male and female children, including those who have been moved for exploitation (trafficked)</a:t>
            </a:r>
          </a:p>
        </p:txBody>
      </p:sp>
    </p:spTree>
    <p:extLst>
      <p:ext uri="{BB962C8B-B14F-4D97-AF65-F5344CB8AC3E}">
        <p14:creationId xmlns:p14="http://schemas.microsoft.com/office/powerpoint/2010/main" val="1573718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323528" y="692696"/>
            <a:ext cx="8134672" cy="648072"/>
          </a:xfrm>
        </p:spPr>
        <p:txBody>
          <a:bodyPr/>
          <a:lstStyle/>
          <a:p>
            <a:r>
              <a:rPr lang="en-GB" sz="3200" dirty="0">
                <a:solidFill>
                  <a:srgbClr val="C00000"/>
                </a:solidFill>
              </a:rPr>
              <a:t>Child Criminal Exploitation (CCE) and Child Sexual Exploitation (</a:t>
            </a:r>
            <a:r>
              <a:rPr lang="en-GB" sz="3200">
                <a:solidFill>
                  <a:srgbClr val="C00000"/>
                </a:solidFill>
              </a:rPr>
              <a:t>CSE) - 2</a:t>
            </a:r>
            <a:br>
              <a:rPr lang="en-GB" sz="3200" dirty="0">
                <a:solidFill>
                  <a:srgbClr val="C00000"/>
                </a:solidFill>
              </a:rPr>
            </a:br>
            <a:endParaRPr lang="en-GB" sz="3200" dirty="0">
              <a:solidFill>
                <a:srgbClr val="C00000"/>
              </a:solidFill>
            </a:endParaRP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323528" y="1340768"/>
            <a:ext cx="8134672" cy="4464496"/>
          </a:xfrm>
        </p:spPr>
        <p:txBody>
          <a:bodyPr/>
          <a:lstStyle/>
          <a:p>
            <a:pPr marL="342900" lvl="0" indent="-342900">
              <a:buFont typeface="Arial" panose="020B0604020202020204" pitchFamily="34" charset="0"/>
              <a:buChar char="•"/>
            </a:pPr>
            <a:r>
              <a:rPr lang="en-GB" sz="2000" dirty="0"/>
              <a:t>Can be exploited by adult males or females, as individuals or in groups </a:t>
            </a:r>
          </a:p>
          <a:p>
            <a:pPr marL="342900" lvl="0" indent="-342900">
              <a:buFont typeface="Arial" panose="020B0604020202020204" pitchFamily="34" charset="0"/>
              <a:buChar char="•"/>
            </a:pPr>
            <a:endParaRPr lang="en-GB" sz="2000" dirty="0"/>
          </a:p>
          <a:p>
            <a:pPr marL="342900" lvl="0" indent="-342900">
              <a:buFont typeface="Arial" panose="020B0604020202020204" pitchFamily="34" charset="0"/>
              <a:buChar char="•"/>
            </a:pPr>
            <a:r>
              <a:rPr lang="en-GB" sz="2000" dirty="0"/>
              <a:t>May also be exploited by other children, who themselves may be experiencing exploitation (where this is the case, it is important that the child perpetrator is also recognised as a victim)</a:t>
            </a:r>
          </a:p>
          <a:p>
            <a:pPr marL="342900" lvl="0" indent="-342900">
              <a:buFont typeface="Arial" panose="020B0604020202020204" pitchFamily="34" charset="0"/>
              <a:buChar char="•"/>
            </a:pPr>
            <a:endParaRPr lang="en-GB" sz="2000" dirty="0"/>
          </a:p>
          <a:p>
            <a:pPr marL="342900" lvl="0" indent="-342900">
              <a:buFont typeface="Arial" panose="020B0604020202020204" pitchFamily="34" charset="0"/>
              <a:buChar char="•"/>
            </a:pPr>
            <a:r>
              <a:rPr lang="en-GB" sz="2000" dirty="0"/>
              <a:t>Range of factors to make a child vulnerable to exploitation</a:t>
            </a:r>
          </a:p>
          <a:p>
            <a:pPr marL="914400" lvl="1" indent="-171450">
              <a:buFont typeface="Arial" panose="020B0604020202020204" pitchFamily="34" charset="0"/>
              <a:buChar char="•"/>
            </a:pPr>
            <a:r>
              <a:rPr lang="en-GB" dirty="0"/>
              <a:t>sexual identity</a:t>
            </a:r>
          </a:p>
          <a:p>
            <a:pPr marL="914400" lvl="1" indent="-171450">
              <a:buFont typeface="Arial" panose="020B0604020202020204" pitchFamily="34" charset="0"/>
              <a:buChar char="•"/>
            </a:pPr>
            <a:r>
              <a:rPr lang="en-GB" dirty="0"/>
              <a:t>cognitive ability</a:t>
            </a:r>
          </a:p>
          <a:p>
            <a:pPr marL="914400" lvl="1" indent="-171450">
              <a:buFont typeface="Arial" panose="020B0604020202020204" pitchFamily="34" charset="0"/>
              <a:buChar char="•"/>
            </a:pPr>
            <a:r>
              <a:rPr lang="en-GB" dirty="0"/>
              <a:t>learning difficulties</a:t>
            </a:r>
          </a:p>
          <a:p>
            <a:pPr marL="914400" lvl="1" indent="-171450">
              <a:buFont typeface="Arial" panose="020B0604020202020204" pitchFamily="34" charset="0"/>
              <a:buChar char="•"/>
            </a:pPr>
            <a:r>
              <a:rPr lang="en-GB" dirty="0"/>
              <a:t>communication ability</a:t>
            </a:r>
          </a:p>
          <a:p>
            <a:pPr marL="914400" lvl="1" indent="-171450">
              <a:buFont typeface="Arial" panose="020B0604020202020204" pitchFamily="34" charset="0"/>
              <a:buChar char="•"/>
            </a:pPr>
            <a:r>
              <a:rPr lang="en-GB" dirty="0"/>
              <a:t>physical strength, status</a:t>
            </a:r>
          </a:p>
          <a:p>
            <a:pPr marL="914400" lvl="1" indent="-171450">
              <a:buFont typeface="Arial" panose="020B0604020202020204" pitchFamily="34" charset="0"/>
              <a:buChar char="•"/>
            </a:pPr>
            <a:r>
              <a:rPr lang="en-GB" dirty="0"/>
              <a:t>access to economic or other resources. </a:t>
            </a:r>
          </a:p>
          <a:p>
            <a:pPr marL="342900" lvl="0" indent="-342900">
              <a:buFont typeface="Arial" panose="020B0604020202020204" pitchFamily="34" charset="0"/>
              <a:buChar char="•"/>
            </a:pPr>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3911168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250825" y="333375"/>
            <a:ext cx="8569325" cy="55340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mn-lt"/>
                <a:ea typeface="MS PGothic" pitchFamily="34" charset="-128"/>
                <a:cs typeface="+mn-cs"/>
              </a:rPr>
              <a:t>Some of the following signs may be indicators of CCE / CSE: </a:t>
            </a:r>
            <a:endParaRPr kumimoji="0" lang="en-GB" sz="2000" b="0" i="0" u="none" strike="noStrike" kern="0" cap="none" spc="0" normalizeH="0" baseline="0" noProof="0" dirty="0">
              <a:ln>
                <a:noFill/>
              </a:ln>
              <a:solidFill>
                <a:srgbClr val="C00000"/>
              </a:solidFill>
              <a:effectLst/>
              <a:uLnTx/>
              <a:uFillTx/>
              <a:latin typeface="+mn-lt"/>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who appear with unexplained gifts / new possessions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who associate with other young people involved in exploitation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who suffer from changes in emotional well-being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who misuse drugs / alcohol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missing for periods of time / regularly come home late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a:ln>
                  <a:noFill/>
                </a:ln>
                <a:solidFill>
                  <a:schemeClr val="tx1"/>
                </a:solidFill>
                <a:effectLst/>
                <a:uLnTx/>
                <a:uFillTx/>
                <a:latin typeface="+mn-lt"/>
                <a:ea typeface="MS PGothic" pitchFamily="34" charset="-128"/>
                <a:cs typeface="+mn-cs"/>
              </a:rPr>
              <a:t>Children who regularly miss school or education</a:t>
            </a:r>
            <a:endParaRPr kumimoji="0" lang="en-GB" sz="24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3416744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323528" y="692696"/>
            <a:ext cx="8134672" cy="648072"/>
          </a:xfrm>
        </p:spPr>
        <p:txBody>
          <a:bodyPr/>
          <a:lstStyle/>
          <a:p>
            <a:r>
              <a:rPr lang="en-GB" sz="3200" dirty="0">
                <a:solidFill>
                  <a:srgbClr val="C00000"/>
                </a:solidFill>
              </a:rPr>
              <a:t>Child Criminal Exploitation (CCE)</a:t>
            </a:r>
            <a:br>
              <a:rPr lang="en-GB" sz="3200" dirty="0">
                <a:solidFill>
                  <a:srgbClr val="C00000"/>
                </a:solidFill>
              </a:rPr>
            </a:br>
            <a:endParaRPr lang="en-GB" sz="3200" dirty="0">
              <a:solidFill>
                <a:srgbClr val="C00000"/>
              </a:solidFill>
            </a:endParaRP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685800" y="1340768"/>
            <a:ext cx="7772400" cy="4464496"/>
          </a:xfrm>
        </p:spPr>
        <p:txBody>
          <a:bodyPr/>
          <a:lstStyle/>
          <a:p>
            <a:pPr lvl="0"/>
            <a:r>
              <a:rPr lang="en-GB" i="1" dirty="0">
                <a:solidFill>
                  <a:srgbClr val="000000"/>
                </a:solidFill>
              </a:rPr>
              <a:t>Can include children being forced or manipulated into transporting drugs / money through county lines, working in cannabis factories, other criminal activity or threatening / committing serious violence to others</a:t>
            </a:r>
          </a:p>
          <a:p>
            <a:pPr lvl="0"/>
            <a:endParaRPr lang="en-GB" i="1" dirty="0">
              <a:solidFill>
                <a:srgbClr val="000000"/>
              </a:solidFill>
            </a:endParaRPr>
          </a:p>
          <a:p>
            <a:pPr lvl="0"/>
            <a:r>
              <a:rPr lang="en-GB" dirty="0">
                <a:solidFill>
                  <a:srgbClr val="000000"/>
                </a:solidFill>
              </a:rPr>
              <a:t>Children involved in CCE:</a:t>
            </a:r>
          </a:p>
          <a:p>
            <a:pPr marL="342900" lvl="0" indent="-342900">
              <a:buFont typeface="Arial" panose="020B0604020202020204" pitchFamily="34" charset="0"/>
              <a:buChar char="•"/>
            </a:pPr>
            <a:r>
              <a:rPr lang="en-GB" dirty="0">
                <a:solidFill>
                  <a:srgbClr val="000000"/>
                </a:solidFill>
              </a:rPr>
              <a:t>can become trapped – they (and their families) can be threatened with violence or are entrapped / coerced into debt</a:t>
            </a:r>
          </a:p>
          <a:p>
            <a:pPr marL="342900" lvl="0" indent="-342900">
              <a:buFont typeface="Arial" panose="020B0604020202020204" pitchFamily="34" charset="0"/>
              <a:buChar char="•"/>
            </a:pPr>
            <a:r>
              <a:rPr lang="en-GB" dirty="0">
                <a:solidFill>
                  <a:srgbClr val="000000"/>
                </a:solidFill>
              </a:rPr>
              <a:t>can be coerced into carry weapons or start to carry for protection</a:t>
            </a:r>
          </a:p>
          <a:p>
            <a:pPr marL="342900" lvl="0" indent="-342900">
              <a:buFont typeface="Arial" panose="020B0604020202020204" pitchFamily="34" charset="0"/>
              <a:buChar char="•"/>
            </a:pPr>
            <a:r>
              <a:rPr lang="en-GB" dirty="0">
                <a:solidFill>
                  <a:srgbClr val="000000"/>
                </a:solidFill>
              </a:rPr>
              <a:t>may have been exploited to commit crimes (although may not be recognised as a victim)</a:t>
            </a:r>
          </a:p>
          <a:p>
            <a:pPr marL="342900" lvl="0" indent="-342900">
              <a:buFont typeface="Arial" panose="020B0604020202020204" pitchFamily="34" charset="0"/>
              <a:buChar char="•"/>
            </a:pPr>
            <a:endParaRPr lang="en-GB" dirty="0"/>
          </a:p>
        </p:txBody>
      </p:sp>
    </p:spTree>
    <p:extLst>
      <p:ext uri="{BB962C8B-B14F-4D97-AF65-F5344CB8AC3E}">
        <p14:creationId xmlns:p14="http://schemas.microsoft.com/office/powerpoint/2010/main" val="1951110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395536" y="764704"/>
            <a:ext cx="8062664" cy="576064"/>
          </a:xfrm>
        </p:spPr>
        <p:txBody>
          <a:bodyPr/>
          <a:lstStyle/>
          <a:p>
            <a:r>
              <a:rPr lang="en-GB" sz="4000" dirty="0">
                <a:solidFill>
                  <a:srgbClr val="C00000"/>
                </a:solidFill>
              </a:rPr>
              <a:t>Child Sexual Exploitation (CSE)</a:t>
            </a:r>
            <a:br>
              <a:rPr lang="en-GB" sz="4000" dirty="0">
                <a:solidFill>
                  <a:srgbClr val="C00000"/>
                </a:solidFill>
              </a:rPr>
            </a:br>
            <a:endParaRPr lang="en-GB" dirty="0">
              <a:solidFill>
                <a:srgbClr val="C00000"/>
              </a:solidFill>
            </a:endParaRP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685800" y="908720"/>
            <a:ext cx="7772400" cy="4896544"/>
          </a:xfrm>
        </p:spPr>
        <p:txBody>
          <a:bodyPr/>
          <a:lstStyle/>
          <a:p>
            <a:endParaRPr lang="en-GB" sz="3600" dirty="0"/>
          </a:p>
          <a:p>
            <a:pPr marL="571500" indent="-571500">
              <a:buFont typeface="Arial" panose="020B0604020202020204" pitchFamily="34" charset="0"/>
              <a:buChar char="•"/>
            </a:pPr>
            <a:r>
              <a:rPr lang="en-GB" sz="2800" dirty="0"/>
              <a:t>Is a form of sexual abuse (penetrative and non-penetrative), including physical contact or non-contact activities online</a:t>
            </a:r>
          </a:p>
          <a:p>
            <a:pPr marL="571500" indent="-571500">
              <a:buFont typeface="Arial" panose="020B0604020202020204" pitchFamily="34" charset="0"/>
              <a:buChar char="•"/>
            </a:pPr>
            <a:endParaRPr lang="en-GB" sz="2800" dirty="0"/>
          </a:p>
          <a:p>
            <a:pPr marL="571500" indent="-571500">
              <a:buFont typeface="Arial" panose="020B0604020202020204" pitchFamily="34" charset="0"/>
              <a:buChar char="•"/>
            </a:pPr>
            <a:r>
              <a:rPr lang="en-GB" sz="2800" dirty="0"/>
              <a:t>Can be a one-off occurrence, or over time </a:t>
            </a:r>
          </a:p>
          <a:p>
            <a:pPr marL="571500" indent="-571500">
              <a:buFont typeface="Arial" panose="020B0604020202020204" pitchFamily="34" charset="0"/>
              <a:buChar char="•"/>
            </a:pPr>
            <a:endParaRPr lang="en-GB" sz="2800" dirty="0"/>
          </a:p>
          <a:p>
            <a:pPr marL="571500" indent="-571500">
              <a:buFont typeface="Arial" panose="020B0604020202020204" pitchFamily="34" charset="0"/>
              <a:buChar char="•"/>
            </a:pPr>
            <a:r>
              <a:rPr lang="en-GB" sz="2800" dirty="0"/>
              <a:t>may be without child’s immediate knowledge (through others sharing images or videos of them on social media)</a:t>
            </a:r>
          </a:p>
          <a:p>
            <a:endParaRPr lang="en-GB" sz="3600" i="1" dirty="0"/>
          </a:p>
          <a:p>
            <a:endParaRPr lang="en-GB" sz="3200" dirty="0"/>
          </a:p>
        </p:txBody>
      </p:sp>
    </p:spTree>
    <p:extLst>
      <p:ext uri="{BB962C8B-B14F-4D97-AF65-F5344CB8AC3E}">
        <p14:creationId xmlns:p14="http://schemas.microsoft.com/office/powerpoint/2010/main" val="1072704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685800" y="404664"/>
            <a:ext cx="7772400" cy="936104"/>
          </a:xfrm>
        </p:spPr>
        <p:txBody>
          <a:bodyPr/>
          <a:lstStyle/>
          <a:p>
            <a:r>
              <a:rPr lang="en-GB" sz="4000" dirty="0">
                <a:solidFill>
                  <a:srgbClr val="C00000"/>
                </a:solidFill>
              </a:rPr>
              <a:t>Female Genital Mutilation</a:t>
            </a:r>
            <a:endParaRPr lang="en-GB" dirty="0">
              <a:solidFill>
                <a:srgbClr val="C00000"/>
              </a:solidFill>
            </a:endParaRP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685800" y="908720"/>
            <a:ext cx="7772400" cy="4896544"/>
          </a:xfrm>
        </p:spPr>
        <p:txBody>
          <a:bodyPr/>
          <a:lstStyle/>
          <a:p>
            <a:endParaRPr lang="en-GB" sz="3600" dirty="0"/>
          </a:p>
          <a:p>
            <a:pPr marL="457200" indent="-457200">
              <a:buFont typeface="Arial" panose="020B0604020202020204" pitchFamily="34" charset="0"/>
              <a:buChar char="•"/>
            </a:pPr>
            <a:r>
              <a:rPr lang="en-GB" sz="2400" dirty="0"/>
              <a:t>Partial or total removal of female genitalia</a:t>
            </a:r>
          </a:p>
          <a:p>
            <a:endParaRPr lang="en-GB" sz="2400" dirty="0"/>
          </a:p>
          <a:p>
            <a:pPr marL="457200" indent="-457200">
              <a:buFont typeface="Arial" panose="020B0604020202020204" pitchFamily="34" charset="0"/>
              <a:buChar char="•"/>
            </a:pPr>
            <a:r>
              <a:rPr lang="en-GB" sz="2400" dirty="0"/>
              <a:t>Whilst all staff should speak to the DSL (or deputy) with regard to any concerns about FGM, there is a </a:t>
            </a:r>
            <a:r>
              <a:rPr lang="en-GB" sz="2400" b="1" dirty="0"/>
              <a:t>specific legal duty on teachers</a:t>
            </a:r>
            <a:r>
              <a:rPr lang="en-GB" sz="2400" dirty="0"/>
              <a:t>. If a teacher, in the course of their work in the profession, discovers that an act of FGM appears to have been carried out on a girl under the age of 18, the teacher must report this to the police</a:t>
            </a:r>
            <a:endParaRPr lang="en-GB" sz="2800" dirty="0"/>
          </a:p>
          <a:p>
            <a:endParaRPr lang="en-GB" sz="3200" dirty="0">
              <a:solidFill>
                <a:srgbClr val="4B306A"/>
              </a:solidFill>
              <a:hlinkClick r:id="rId3">
                <a:extLst>
                  <a:ext uri="{A12FA001-AC4F-418D-AE19-62706E023703}">
                    <ahyp:hlinkClr xmlns:ahyp="http://schemas.microsoft.com/office/drawing/2018/hyperlinkcolor" val="tx"/>
                  </a:ext>
                </a:extLst>
              </a:hlinkClick>
            </a:endParaRPr>
          </a:p>
          <a:p>
            <a:r>
              <a:rPr lang="en-GB" sz="3200" dirty="0">
                <a:solidFill>
                  <a:srgbClr val="C00000"/>
                </a:solidFill>
                <a:hlinkClick r:id="rId3">
                  <a:extLst>
                    <a:ext uri="{A12FA001-AC4F-418D-AE19-62706E023703}">
                      <ahyp:hlinkClr xmlns:ahyp="http://schemas.microsoft.com/office/drawing/2018/hyperlinkcolor" val="tx"/>
                    </a:ext>
                  </a:extLst>
                </a:hlinkClick>
              </a:rPr>
              <a:t>National FGM Centre</a:t>
            </a:r>
            <a:r>
              <a:rPr lang="en-GB" sz="3200" dirty="0">
                <a:solidFill>
                  <a:srgbClr val="C00000"/>
                </a:solidFill>
              </a:rPr>
              <a:t> </a:t>
            </a:r>
          </a:p>
          <a:p>
            <a:endParaRPr lang="en-GB" sz="3200" dirty="0"/>
          </a:p>
        </p:txBody>
      </p:sp>
    </p:spTree>
    <p:extLst>
      <p:ext uri="{BB962C8B-B14F-4D97-AF65-F5344CB8AC3E}">
        <p14:creationId xmlns:p14="http://schemas.microsoft.com/office/powerpoint/2010/main" val="3548604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685800" y="404664"/>
            <a:ext cx="7772400" cy="936104"/>
          </a:xfrm>
        </p:spPr>
        <p:txBody>
          <a:bodyPr/>
          <a:lstStyle/>
          <a:p>
            <a:r>
              <a:rPr lang="en-GB" sz="4000" dirty="0">
                <a:solidFill>
                  <a:srgbClr val="C00000"/>
                </a:solidFill>
              </a:rPr>
              <a:t>Mental Health</a:t>
            </a:r>
            <a:endParaRPr lang="en-GB" dirty="0">
              <a:solidFill>
                <a:srgbClr val="C00000"/>
              </a:solidFill>
            </a:endParaRP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323528" y="620688"/>
            <a:ext cx="8134672" cy="5184576"/>
          </a:xfrm>
        </p:spPr>
        <p:txBody>
          <a:bodyPr/>
          <a:lstStyle/>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All staff should be aware mental health problems may be indicator child has suffered or is at risk of suffering abuse</a:t>
            </a:r>
          </a:p>
          <a:p>
            <a:pPr marL="457200" indent="-457200">
              <a:buFont typeface="Arial" panose="020B0604020202020204" pitchFamily="34" charset="0"/>
              <a:buChar char="•"/>
            </a:pPr>
            <a:endParaRPr lang="en-GB" sz="2000" dirty="0">
              <a:solidFill>
                <a:srgbClr val="C00000"/>
              </a:solidFil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000" b="0" i="0" u="none" strike="noStrike" kern="0" cap="none" spc="0" normalizeH="0" baseline="0" noProof="0" dirty="0">
                <a:ln>
                  <a:noFill/>
                </a:ln>
                <a:solidFill>
                  <a:srgbClr val="000000"/>
                </a:solidFill>
                <a:effectLst/>
                <a:uLnTx/>
                <a:uFillTx/>
                <a:latin typeface="Arial"/>
                <a:ea typeface="MS PGothic" pitchFamily="34" charset="-128"/>
                <a:cs typeface="+mn-cs"/>
              </a:rPr>
              <a:t>Only appropriately trained professionals should attempt diagnosis of a mental health problem (although Education staff are well placed to observe children day-to-day and identify those whose behaviour suggests that they may be experiencing a mental health problem or be at risk of developing one)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rgbClr val="000000"/>
              </a:solidFill>
              <a:effectLst/>
              <a:uLnTx/>
              <a:uFillTx/>
              <a:latin typeface="Arial"/>
              <a:ea typeface="MS PGothic" pitchFamily="34" charset="-128"/>
              <a:cs typeface="+mn-cs"/>
            </a:endParaRPr>
          </a:p>
          <a:p>
            <a:pPr marL="342900" indent="-342900">
              <a:buFont typeface="Arial" panose="020B0604020202020204" pitchFamily="34" charset="0"/>
              <a:buChar char="•"/>
            </a:pPr>
            <a:r>
              <a:rPr lang="en-GB" sz="2000" dirty="0"/>
              <a:t>It is key that staff are aware of how a child’s previous experience of abuse can impact on their mental health, behaviour and education</a:t>
            </a:r>
          </a:p>
          <a:p>
            <a:pPr marL="342900" indent="-342900">
              <a:buFont typeface="Arial" panose="020B0604020202020204" pitchFamily="34" charset="0"/>
              <a:buChar char="•"/>
            </a:pPr>
            <a:endParaRPr lang="en-GB" sz="2000" dirty="0">
              <a:solidFill>
                <a:srgbClr val="C00000"/>
              </a:solidFil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000" b="0" i="0" u="none" strike="noStrike" kern="0" cap="none" spc="0" normalizeH="0" baseline="0" noProof="0" dirty="0">
                <a:ln>
                  <a:noFill/>
                </a:ln>
                <a:solidFill>
                  <a:srgbClr val="000000"/>
                </a:solidFill>
                <a:effectLst/>
                <a:uLnTx/>
                <a:uFillTx/>
                <a:latin typeface="Arial"/>
                <a:ea typeface="MS PGothic" pitchFamily="34" charset="-128"/>
                <a:cs typeface="+mn-cs"/>
              </a:rPr>
              <a:t>Concerns should always be referred to the DSL or deputy</a:t>
            </a:r>
          </a:p>
          <a:p>
            <a:pPr marL="457200" indent="-457200">
              <a:buFont typeface="Arial" panose="020B0604020202020204" pitchFamily="34" charset="0"/>
              <a:buChar char="•"/>
            </a:pPr>
            <a:endParaRPr lang="en-GB" sz="3200" dirty="0">
              <a:solidFill>
                <a:srgbClr val="C00000"/>
              </a:solidFill>
            </a:endParaRPr>
          </a:p>
          <a:p>
            <a:endParaRPr lang="en-GB" sz="3200" dirty="0"/>
          </a:p>
        </p:txBody>
      </p:sp>
    </p:spTree>
    <p:extLst>
      <p:ext uri="{BB962C8B-B14F-4D97-AF65-F5344CB8AC3E}">
        <p14:creationId xmlns:p14="http://schemas.microsoft.com/office/powerpoint/2010/main" val="2698237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auto">
          <a:xfrm>
            <a:off x="457200" y="549275"/>
            <a:ext cx="4040188" cy="5032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200" b="0" i="0" u="none" strike="noStrike" kern="0" cap="none" spc="0" normalizeH="0" baseline="0" noProof="0" dirty="0">
                <a:ln>
                  <a:noFill/>
                </a:ln>
                <a:solidFill>
                  <a:srgbClr val="C00000"/>
                </a:solidFill>
                <a:effectLst/>
                <a:uLnTx/>
                <a:uFillTx/>
                <a:latin typeface="+mn-lt"/>
                <a:ea typeface="MS PGothic" pitchFamily="34" charset="-128"/>
                <a:cs typeface="+mn-cs"/>
              </a:rPr>
              <a:t>Peer on peer abuse</a:t>
            </a:r>
          </a:p>
        </p:txBody>
      </p:sp>
      <p:sp>
        <p:nvSpPr>
          <p:cNvPr id="4" name="Content Placeholder 3"/>
          <p:cNvSpPr>
            <a:spLocks noGrp="1"/>
          </p:cNvSpPr>
          <p:nvPr>
            <p:ph sz="half" idx="2"/>
          </p:nvPr>
        </p:nvSpPr>
        <p:spPr>
          <a:xfrm>
            <a:off x="457200" y="1340768"/>
            <a:ext cx="7787208" cy="4785395"/>
          </a:xfrm>
        </p:spPr>
        <p:txBody>
          <a:bodyPr/>
          <a:lstStyle/>
          <a:p>
            <a:pPr marL="0" indent="0">
              <a:buNone/>
            </a:pPr>
            <a:r>
              <a:rPr lang="en-GB" dirty="0"/>
              <a:t>All staff should:</a:t>
            </a:r>
          </a:p>
          <a:p>
            <a:pPr marL="0" indent="0">
              <a:buNone/>
            </a:pPr>
            <a:endParaRPr lang="en-GB" sz="2400" dirty="0"/>
          </a:p>
          <a:p>
            <a:r>
              <a:rPr lang="en-GB" dirty="0"/>
              <a:t>be aware children can abuse other children (inside and outside of Education setting)</a:t>
            </a:r>
          </a:p>
          <a:p>
            <a:r>
              <a:rPr lang="en-GB" sz="2400" dirty="0"/>
              <a:t>be a</a:t>
            </a:r>
            <a:r>
              <a:rPr lang="en-GB" dirty="0"/>
              <a:t>ware this can occur online </a:t>
            </a:r>
          </a:p>
          <a:p>
            <a:r>
              <a:rPr lang="en-GB" dirty="0"/>
              <a:t>u</a:t>
            </a:r>
            <a:r>
              <a:rPr lang="en-GB" sz="2400" dirty="0"/>
              <a:t>nderstand that, even where abuse is not being reported, it does not me</a:t>
            </a:r>
            <a:r>
              <a:rPr lang="en-GB" dirty="0"/>
              <a:t>an it’s not happening</a:t>
            </a:r>
          </a:p>
          <a:p>
            <a:r>
              <a:rPr lang="en-GB" dirty="0"/>
              <a:t>understand the importance of challenging inappropriate behaviours between peers to ensure settings are safe environments and that there is a culture of not tolerating unacceptable behaviour</a:t>
            </a:r>
            <a:endParaRPr lang="en-GB" sz="24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50543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0353-7A8C-4853-9831-C5E21E8222A5}"/>
              </a:ext>
            </a:extLst>
          </p:cNvPr>
          <p:cNvSpPr>
            <a:spLocks noGrp="1"/>
          </p:cNvSpPr>
          <p:nvPr>
            <p:ph type="title"/>
          </p:nvPr>
        </p:nvSpPr>
        <p:spPr>
          <a:xfrm>
            <a:off x="539552" y="404664"/>
            <a:ext cx="7994848" cy="585936"/>
          </a:xfrm>
        </p:spPr>
        <p:txBody>
          <a:bodyPr/>
          <a:lstStyle/>
          <a:p>
            <a:r>
              <a:rPr lang="en-GB" sz="3600" b="0" dirty="0">
                <a:solidFill>
                  <a:srgbClr val="C00000"/>
                </a:solidFill>
              </a:rPr>
              <a:t>Peer on peer abuse </a:t>
            </a:r>
            <a:br>
              <a:rPr lang="en-GB" sz="3600" b="0" dirty="0">
                <a:solidFill>
                  <a:srgbClr val="C00000"/>
                </a:solidFill>
              </a:rPr>
            </a:br>
            <a:endParaRPr lang="en-GB" dirty="0"/>
          </a:p>
        </p:txBody>
      </p:sp>
      <p:sp>
        <p:nvSpPr>
          <p:cNvPr id="3" name="Content Placeholder 2">
            <a:extLst>
              <a:ext uri="{FF2B5EF4-FFF2-40B4-BE49-F238E27FC236}">
                <a16:creationId xmlns:a16="http://schemas.microsoft.com/office/drawing/2014/main" id="{40470B97-A4D9-4D14-B4F4-018880B805BA}"/>
              </a:ext>
            </a:extLst>
          </p:cNvPr>
          <p:cNvSpPr>
            <a:spLocks noGrp="1"/>
          </p:cNvSpPr>
          <p:nvPr>
            <p:ph sz="half" idx="1"/>
          </p:nvPr>
        </p:nvSpPr>
        <p:spPr>
          <a:xfrm>
            <a:off x="539552" y="990600"/>
            <a:ext cx="3848100" cy="5102696"/>
          </a:xfrm>
        </p:spPr>
        <p:txBody>
          <a:bodyPr/>
          <a:lstStyle/>
          <a:p>
            <a:r>
              <a:rPr lang="en-GB" sz="2000" dirty="0"/>
              <a:t>Bullying (including online)</a:t>
            </a:r>
          </a:p>
          <a:p>
            <a:endParaRPr lang="en-GB" sz="2000" dirty="0"/>
          </a:p>
          <a:p>
            <a:r>
              <a:rPr lang="en-GB" sz="2000" dirty="0"/>
              <a:t>Abuse in intimate personal relationships between peers</a:t>
            </a:r>
          </a:p>
          <a:p>
            <a:endParaRPr lang="en-GB" sz="2000" dirty="0"/>
          </a:p>
          <a:p>
            <a:r>
              <a:rPr lang="en-GB" sz="2000" dirty="0"/>
              <a:t>Physical abuse</a:t>
            </a:r>
          </a:p>
          <a:p>
            <a:endParaRPr lang="en-GB" sz="2000" dirty="0"/>
          </a:p>
          <a:p>
            <a:r>
              <a:rPr lang="en-GB" sz="2000" dirty="0"/>
              <a:t>Sexual violence</a:t>
            </a:r>
          </a:p>
          <a:p>
            <a:endParaRPr lang="en-GB" sz="2000" dirty="0"/>
          </a:p>
          <a:p>
            <a:r>
              <a:rPr lang="en-GB" sz="2000" dirty="0"/>
              <a:t>Sexual harassment</a:t>
            </a:r>
          </a:p>
          <a:p>
            <a:endParaRPr lang="en-GB" sz="2000" dirty="0"/>
          </a:p>
          <a:p>
            <a:r>
              <a:rPr lang="en-GB" sz="2000" dirty="0"/>
              <a:t>Initiation / hazing type violence and rituals</a:t>
            </a:r>
            <a:endParaRPr lang="en-GB" sz="3200" dirty="0"/>
          </a:p>
          <a:p>
            <a:endParaRPr lang="en-GB" sz="2000" dirty="0"/>
          </a:p>
          <a:p>
            <a:endParaRPr lang="en-GB" sz="2000" dirty="0"/>
          </a:p>
          <a:p>
            <a:endParaRPr lang="en-GB" sz="2000" dirty="0"/>
          </a:p>
          <a:p>
            <a:endParaRPr lang="en-GB" sz="2000" dirty="0"/>
          </a:p>
        </p:txBody>
      </p:sp>
      <p:sp>
        <p:nvSpPr>
          <p:cNvPr id="4" name="Content Placeholder 3">
            <a:extLst>
              <a:ext uri="{FF2B5EF4-FFF2-40B4-BE49-F238E27FC236}">
                <a16:creationId xmlns:a16="http://schemas.microsoft.com/office/drawing/2014/main" id="{723DB101-600C-46BB-A225-4261F9A8F03D}"/>
              </a:ext>
            </a:extLst>
          </p:cNvPr>
          <p:cNvSpPr>
            <a:spLocks noGrp="1"/>
          </p:cNvSpPr>
          <p:nvPr>
            <p:ph sz="half" idx="2"/>
          </p:nvPr>
        </p:nvSpPr>
        <p:spPr>
          <a:xfrm>
            <a:off x="4686300" y="990600"/>
            <a:ext cx="3848100" cy="5102696"/>
          </a:xfrm>
        </p:spPr>
        <p:txBody>
          <a:bodyPr/>
          <a:lstStyle/>
          <a:p>
            <a:r>
              <a:rPr lang="en-GB" sz="2000" dirty="0"/>
              <a:t>Causing someone to engage in sexual activity without consent, such as forcing someone to strip, touch themselves sexually, or to engage in sexual activity with a third party</a:t>
            </a:r>
          </a:p>
          <a:p>
            <a:endParaRPr lang="en-GB" sz="2000" dirty="0"/>
          </a:p>
          <a:p>
            <a:r>
              <a:rPr lang="en-GB" sz="2000" dirty="0"/>
              <a:t>Consensual and non-consensual sharing of nudes and semi nudes images and or videos (sexting / youth produced sexual imagery)</a:t>
            </a:r>
          </a:p>
          <a:p>
            <a:endParaRPr lang="en-GB" sz="2000" dirty="0"/>
          </a:p>
          <a:p>
            <a:r>
              <a:rPr lang="en-GB" sz="2000" dirty="0" err="1"/>
              <a:t>Upskirting</a:t>
            </a:r>
            <a:endParaRPr lang="en-GB" sz="2000" dirty="0"/>
          </a:p>
          <a:p>
            <a:endParaRPr lang="en-GB" sz="2000" dirty="0"/>
          </a:p>
        </p:txBody>
      </p:sp>
    </p:spTree>
    <p:extLst>
      <p:ext uri="{BB962C8B-B14F-4D97-AF65-F5344CB8AC3E}">
        <p14:creationId xmlns:p14="http://schemas.microsoft.com/office/powerpoint/2010/main" val="180263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C183D7F6-B498-43B3-948B-1728B52AA6E4}">
                <adec:decorative xmlns:adec="http://schemas.microsoft.com/office/drawing/2017/decorative" val="1"/>
              </a:ext>
            </a:extLst>
          </p:cNvPr>
          <p:cNvSpPr>
            <a:spLocks noGrp="1" noChangeArrowheads="1"/>
          </p:cNvSpPr>
          <p:nvPr>
            <p:ph type="body" sz="half" idx="1"/>
          </p:nvPr>
        </p:nvSpPr>
        <p:spPr>
          <a:xfrm>
            <a:off x="395536" y="1268760"/>
            <a:ext cx="8064896" cy="4680520"/>
          </a:xfrm>
        </p:spPr>
        <p:txBody>
          <a:bodyPr/>
          <a:lstStyle/>
          <a:p>
            <a:pPr>
              <a:defRPr/>
            </a:pPr>
            <a:r>
              <a:rPr lang="en-US" sz="1900" dirty="0"/>
              <a:t>Working Together 2018 removed statutory requirement for LSCBs – in Essex, ESCB name and brand was retained as part of multi-agency safeguarding arrangements (from September 2019)</a:t>
            </a:r>
          </a:p>
          <a:p>
            <a:pPr>
              <a:defRPr/>
            </a:pPr>
            <a:endParaRPr lang="en-US" sz="1900" dirty="0"/>
          </a:p>
          <a:p>
            <a:pPr>
              <a:defRPr/>
            </a:pPr>
            <a:r>
              <a:rPr lang="en-US" sz="1900" dirty="0"/>
              <a:t>Aim is to improve outcomes for children by </a:t>
            </a:r>
            <a:r>
              <a:rPr lang="en-US" sz="1900" dirty="0" err="1"/>
              <a:t>co-ordinating</a:t>
            </a:r>
            <a:r>
              <a:rPr lang="en-US" sz="1900" dirty="0"/>
              <a:t> the work of local agencies to safeguard and promote the welfare of children</a:t>
            </a:r>
          </a:p>
          <a:p>
            <a:pPr>
              <a:defRPr/>
            </a:pPr>
            <a:endParaRPr lang="en-US" sz="1900" dirty="0"/>
          </a:p>
          <a:p>
            <a:pPr>
              <a:defRPr/>
            </a:pPr>
            <a:r>
              <a:rPr lang="en-US" sz="1900" dirty="0"/>
              <a:t>Links with </a:t>
            </a:r>
            <a:r>
              <a:rPr lang="en-US" sz="1900" dirty="0" err="1"/>
              <a:t>Southend</a:t>
            </a:r>
            <a:r>
              <a:rPr lang="en-US" sz="1900" dirty="0"/>
              <a:t> and </a:t>
            </a:r>
            <a:r>
              <a:rPr lang="en-US" sz="1900" dirty="0" err="1"/>
              <a:t>Thurrock</a:t>
            </a:r>
            <a:r>
              <a:rPr lang="en-US" sz="1900" dirty="0"/>
              <a:t> (SET procedures – ESCB, 2019)</a:t>
            </a:r>
          </a:p>
          <a:p>
            <a:pPr>
              <a:defRPr/>
            </a:pPr>
            <a:endParaRPr lang="en-US" sz="1900" dirty="0"/>
          </a:p>
          <a:p>
            <a:pPr>
              <a:defRPr/>
            </a:pPr>
            <a:r>
              <a:rPr lang="en-US" sz="1900" dirty="0"/>
              <a:t>Director for Education and Head of Education Safeguarding and Wellbeing sit on Executive Board - Headteacher associations also represented</a:t>
            </a:r>
          </a:p>
          <a:p>
            <a:pPr>
              <a:defRPr/>
            </a:pPr>
            <a:endParaRPr lang="en-US" sz="1900" dirty="0"/>
          </a:p>
          <a:p>
            <a:pPr>
              <a:defRPr/>
            </a:pPr>
            <a:r>
              <a:rPr lang="en-US" sz="1900" dirty="0"/>
              <a:t>Head of Education Safeguarding and Wellbeing sits on Stay Safe Groups and other ESCB sub-committees</a:t>
            </a:r>
          </a:p>
          <a:p>
            <a:pPr lvl="1">
              <a:defRPr/>
            </a:pPr>
            <a:endParaRPr lang="en-US" sz="1800" dirty="0">
              <a:ea typeface="+mn-ea"/>
            </a:endParaRP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67544" y="116632"/>
            <a:ext cx="8352928" cy="936104"/>
          </a:xfrm>
        </p:spPr>
        <p:txBody>
          <a:bodyPr/>
          <a:lstStyle/>
          <a:p>
            <a:r>
              <a:rPr lang="en-GB" sz="2800" dirty="0">
                <a:solidFill>
                  <a:srgbClr val="C00000"/>
                </a:solidFill>
                <a:latin typeface="Arial" pitchFamily="34" charset="0"/>
                <a:cs typeface="Arial" pitchFamily="34" charset="0"/>
              </a:rPr>
              <a:t>The Essex Safeguarding Children Board </a:t>
            </a:r>
            <a:br>
              <a:rPr lang="en-GB" sz="2800" dirty="0">
                <a:solidFill>
                  <a:srgbClr val="C00000"/>
                </a:solidFill>
                <a:latin typeface="Arial" pitchFamily="34" charset="0"/>
                <a:cs typeface="Arial" pitchFamily="34" charset="0"/>
              </a:rPr>
            </a:br>
            <a:r>
              <a:rPr lang="en-GB" sz="2800" dirty="0">
                <a:solidFill>
                  <a:srgbClr val="C00000"/>
                </a:solidFill>
                <a:latin typeface="Arial" pitchFamily="34" charset="0"/>
                <a:cs typeface="Arial" pitchFamily="34" charset="0"/>
              </a:rPr>
              <a:t>(ESCB):</a:t>
            </a:r>
          </a:p>
        </p:txBody>
      </p:sp>
    </p:spTree>
    <p:extLst>
      <p:ext uri="{BB962C8B-B14F-4D97-AF65-F5344CB8AC3E}">
        <p14:creationId xmlns:p14="http://schemas.microsoft.com/office/powerpoint/2010/main" val="3460532013"/>
      </p:ext>
    </p:extLst>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auto">
          <a:xfrm>
            <a:off x="457200" y="549275"/>
            <a:ext cx="4040188" cy="5032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200" b="0" i="0" u="none" strike="noStrike" kern="0" cap="none" spc="0" normalizeH="0" baseline="0" noProof="0" dirty="0">
                <a:ln>
                  <a:noFill/>
                </a:ln>
                <a:solidFill>
                  <a:srgbClr val="C00000"/>
                </a:solidFill>
                <a:effectLst/>
                <a:uLnTx/>
                <a:uFillTx/>
                <a:latin typeface="+mn-lt"/>
                <a:ea typeface="MS PGothic" pitchFamily="34" charset="-128"/>
                <a:cs typeface="+mn-cs"/>
              </a:rPr>
              <a:t>Serious violence</a:t>
            </a:r>
          </a:p>
        </p:txBody>
      </p:sp>
      <p:sp>
        <p:nvSpPr>
          <p:cNvPr id="4" name="Content Placeholder 3"/>
          <p:cNvSpPr>
            <a:spLocks noGrp="1"/>
          </p:cNvSpPr>
          <p:nvPr>
            <p:ph sz="half" idx="2"/>
          </p:nvPr>
        </p:nvSpPr>
        <p:spPr>
          <a:xfrm>
            <a:off x="457200" y="1340768"/>
            <a:ext cx="7787208" cy="4785395"/>
          </a:xfrm>
        </p:spPr>
        <p:txBody>
          <a:bodyPr/>
          <a:lstStyle/>
          <a:p>
            <a:r>
              <a:rPr lang="en-GB" sz="2000" dirty="0"/>
              <a:t>All staff should  be aware of indicators:</a:t>
            </a:r>
          </a:p>
          <a:p>
            <a:pPr lvl="1"/>
            <a:r>
              <a:rPr lang="en-GB" dirty="0"/>
              <a:t>Increased absence from school</a:t>
            </a:r>
          </a:p>
          <a:p>
            <a:pPr lvl="1"/>
            <a:r>
              <a:rPr lang="en-GB" dirty="0"/>
              <a:t>Change in friendships with older individuals / groups</a:t>
            </a:r>
          </a:p>
          <a:p>
            <a:pPr lvl="1"/>
            <a:r>
              <a:rPr lang="en-GB" dirty="0"/>
              <a:t>Significant decline in performance</a:t>
            </a:r>
          </a:p>
          <a:p>
            <a:pPr lvl="1"/>
            <a:r>
              <a:rPr lang="en-GB" dirty="0"/>
              <a:t>Significant change in wellbeing / signs of self-harm</a:t>
            </a:r>
          </a:p>
          <a:p>
            <a:pPr lvl="1"/>
            <a:r>
              <a:rPr lang="en-GB" dirty="0"/>
              <a:t>Unexplained gifts / possessions </a:t>
            </a:r>
          </a:p>
          <a:p>
            <a:pPr lvl="1"/>
            <a:endParaRPr lang="en-GB" dirty="0"/>
          </a:p>
          <a:p>
            <a:r>
              <a:rPr lang="en-GB" sz="2000" dirty="0"/>
              <a:t>All staff should be aware of risk factors:</a:t>
            </a:r>
          </a:p>
          <a:p>
            <a:pPr lvl="1"/>
            <a:r>
              <a:rPr lang="en-GB" dirty="0"/>
              <a:t>Being male</a:t>
            </a:r>
          </a:p>
          <a:p>
            <a:pPr lvl="1"/>
            <a:r>
              <a:rPr lang="en-GB" dirty="0"/>
              <a:t>Having been frequently absent or excluded from school</a:t>
            </a:r>
          </a:p>
          <a:p>
            <a:pPr lvl="1"/>
            <a:r>
              <a:rPr lang="en-GB" dirty="0"/>
              <a:t>Experienced child maltreatment</a:t>
            </a:r>
          </a:p>
          <a:p>
            <a:pPr lvl="1"/>
            <a:r>
              <a:rPr lang="en-GB" dirty="0"/>
              <a:t>Been involved in offending</a:t>
            </a:r>
          </a:p>
          <a:p>
            <a:pPr marL="0" indent="0">
              <a:buNone/>
            </a:pPr>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1538279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4"/>
            <a:ext cx="8348464" cy="1143000"/>
          </a:xfrm>
        </p:spPr>
        <p:txBody>
          <a:bodyPr/>
          <a:lstStyle/>
          <a:p>
            <a:r>
              <a:rPr lang="en-GB" dirty="0">
                <a:solidFill>
                  <a:srgbClr val="C00000"/>
                </a:solidFill>
              </a:rPr>
              <a:t>What staff should do if concerned about a child – it could happen here:</a:t>
            </a:r>
          </a:p>
        </p:txBody>
      </p:sp>
      <p:sp>
        <p:nvSpPr>
          <p:cNvPr id="3" name="Subtitle 2"/>
          <p:cNvSpPr>
            <a:spLocks noGrp="1"/>
          </p:cNvSpPr>
          <p:nvPr>
            <p:ph type="subTitle" idx="1"/>
          </p:nvPr>
        </p:nvSpPr>
        <p:spPr>
          <a:xfrm>
            <a:off x="539552" y="1844824"/>
            <a:ext cx="8132440" cy="2655168"/>
          </a:xfrm>
        </p:spPr>
        <p:txBody>
          <a:bodyPr/>
          <a:lstStyle/>
          <a:p>
            <a:r>
              <a:rPr lang="en-GB" sz="4400" i="1" dirty="0"/>
              <a:t>Staff members are advised to maintain an attitude of </a:t>
            </a:r>
            <a:r>
              <a:rPr lang="en-GB" sz="4400" b="1" i="1" dirty="0"/>
              <a:t>‘it could happen here’ </a:t>
            </a:r>
            <a:r>
              <a:rPr lang="en-GB" sz="4400" i="1" dirty="0"/>
              <a:t>and should always act in the best interests of the child </a:t>
            </a:r>
          </a:p>
          <a:p>
            <a:endParaRPr lang="en-GB" sz="2400" dirty="0"/>
          </a:p>
        </p:txBody>
      </p:sp>
    </p:spTree>
    <p:extLst>
      <p:ext uri="{BB962C8B-B14F-4D97-AF65-F5344CB8AC3E}">
        <p14:creationId xmlns:p14="http://schemas.microsoft.com/office/powerpoint/2010/main" val="81268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4"/>
            <a:ext cx="8348464" cy="1143000"/>
          </a:xfrm>
        </p:spPr>
        <p:txBody>
          <a:bodyPr/>
          <a:lstStyle/>
          <a:p>
            <a:r>
              <a:rPr lang="en-GB" sz="3200" dirty="0">
                <a:solidFill>
                  <a:srgbClr val="C00000"/>
                </a:solidFill>
              </a:rPr>
              <a:t>What staff should do if concerned about a child:</a:t>
            </a:r>
          </a:p>
        </p:txBody>
      </p:sp>
      <p:sp>
        <p:nvSpPr>
          <p:cNvPr id="3" name="Subtitle 2"/>
          <p:cNvSpPr>
            <a:spLocks noGrp="1"/>
          </p:cNvSpPr>
          <p:nvPr>
            <p:ph type="subTitle" idx="1"/>
          </p:nvPr>
        </p:nvSpPr>
        <p:spPr>
          <a:xfrm>
            <a:off x="179512" y="1547664"/>
            <a:ext cx="8492480" cy="2952328"/>
          </a:xfrm>
        </p:spPr>
        <p:txBody>
          <a:bodyPr/>
          <a:lstStyle/>
          <a:p>
            <a:pPr marL="342900" indent="-342900" algn="just">
              <a:buFont typeface="Arial" panose="020B0604020202020204" pitchFamily="34" charset="0"/>
              <a:buChar char="•"/>
            </a:pPr>
            <a:r>
              <a:rPr lang="en-GB" sz="2000" dirty="0"/>
              <a:t>A</a:t>
            </a:r>
            <a:r>
              <a:rPr lang="en-GB" sz="2000" b="1" dirty="0"/>
              <a:t>ct on it immediately </a:t>
            </a:r>
            <a:r>
              <a:rPr lang="en-GB" sz="2000" i="1" dirty="0"/>
              <a:t>(do not assume others have taken action)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Speak with the DSL (or deputy) – non availability of DSL should not delay appropriate action being taken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dirty="0"/>
              <a:t>Options for a response to concerns will include:</a:t>
            </a:r>
          </a:p>
          <a:p>
            <a:pPr marL="1085850" lvl="1" indent="-342900" algn="just">
              <a:buFont typeface="Arial" panose="020B0604020202020204" pitchFamily="34" charset="0"/>
              <a:buChar char="•"/>
            </a:pPr>
            <a:r>
              <a:rPr lang="en-GB" dirty="0"/>
              <a:t>Managing support internally</a:t>
            </a:r>
          </a:p>
          <a:p>
            <a:pPr marL="1085850" lvl="1" indent="-342900" algn="just">
              <a:buFont typeface="Arial" panose="020B0604020202020204" pitchFamily="34" charset="0"/>
              <a:buChar char="•"/>
            </a:pPr>
            <a:r>
              <a:rPr lang="en-GB" dirty="0"/>
              <a:t>An </a:t>
            </a:r>
            <a:r>
              <a:rPr lang="en-GB" b="1" dirty="0"/>
              <a:t>early help </a:t>
            </a:r>
            <a:r>
              <a:rPr lang="en-GB" dirty="0"/>
              <a:t>assessment</a:t>
            </a:r>
          </a:p>
          <a:p>
            <a:pPr marL="1085850" lvl="1" indent="-342900" algn="just">
              <a:buFont typeface="Arial" panose="020B0604020202020204" pitchFamily="34" charset="0"/>
              <a:buChar char="•"/>
            </a:pPr>
            <a:r>
              <a:rPr lang="en-GB" dirty="0"/>
              <a:t>Referral for statutory services</a:t>
            </a:r>
          </a:p>
          <a:p>
            <a:pPr marL="1085850" lvl="1"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sz="2000" dirty="0"/>
              <a:t>Do not assume that other professionals will share critical information - early information sharing is vital for effective identification, assessment and allocation of appropriate service provision</a:t>
            </a:r>
          </a:p>
          <a:p>
            <a:endParaRPr lang="en-GB" sz="2400" dirty="0"/>
          </a:p>
        </p:txBody>
      </p:sp>
    </p:spTree>
    <p:extLst>
      <p:ext uri="{BB962C8B-B14F-4D97-AF65-F5344CB8AC3E}">
        <p14:creationId xmlns:p14="http://schemas.microsoft.com/office/powerpoint/2010/main" val="1175108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8132440" cy="1143000"/>
          </a:xfrm>
        </p:spPr>
        <p:txBody>
          <a:bodyPr/>
          <a:lstStyle/>
          <a:p>
            <a:r>
              <a:rPr lang="en-GB" dirty="0">
                <a:solidFill>
                  <a:srgbClr val="C00000"/>
                </a:solidFill>
              </a:rPr>
              <a:t>Early help</a:t>
            </a:r>
          </a:p>
        </p:txBody>
      </p:sp>
      <p:sp>
        <p:nvSpPr>
          <p:cNvPr id="3" name="Subtitle 2"/>
          <p:cNvSpPr>
            <a:spLocks noGrp="1"/>
          </p:cNvSpPr>
          <p:nvPr>
            <p:ph type="subTitle" idx="1"/>
          </p:nvPr>
        </p:nvSpPr>
        <p:spPr>
          <a:xfrm>
            <a:off x="685800" y="1412776"/>
            <a:ext cx="7772400" cy="3159224"/>
          </a:xfrm>
        </p:spPr>
        <p:txBody>
          <a:bodyPr/>
          <a:lstStyle/>
          <a:p>
            <a:r>
              <a:rPr lang="en-GB" sz="2800" dirty="0"/>
              <a:t>Where early help is appropriate, DSL or deputy will lead on linking with other agencies as appropriate</a:t>
            </a:r>
          </a:p>
          <a:p>
            <a:endParaRPr lang="en-GB" sz="2800" dirty="0"/>
          </a:p>
          <a:p>
            <a:r>
              <a:rPr lang="en-GB" sz="2800" dirty="0"/>
              <a:t>Cases should be kept under constant review – referral to children’s social care for assessment for statutory services, if child’s situation does not appear to be improving or is getting worse</a:t>
            </a:r>
          </a:p>
          <a:p>
            <a:endParaRPr lang="en-GB" sz="2800" dirty="0"/>
          </a:p>
          <a:p>
            <a:r>
              <a:rPr lang="en-GB" sz="2800" b="0" i="0" dirty="0">
                <a:solidFill>
                  <a:srgbClr val="1A191A"/>
                </a:solidFill>
                <a:effectLst/>
                <a:latin typeface="Arial" panose="020B0604020202020204" pitchFamily="34" charset="0"/>
                <a:cs typeface="Arial" panose="020B0604020202020204" pitchFamily="34" charset="0"/>
              </a:rPr>
              <a:t>Essex </a:t>
            </a:r>
            <a:r>
              <a:rPr lang="en-GB" sz="2800" b="0" i="0" dirty="0">
                <a:solidFill>
                  <a:srgbClr val="0043AF"/>
                </a:solidFill>
                <a:effectLst/>
                <a:latin typeface="Arial" panose="020B0604020202020204" pitchFamily="34" charset="0"/>
                <a:cs typeface="Arial" panose="020B0604020202020204" pitchFamily="34" charset="0"/>
                <a:hlinkClick r:id="rId3"/>
              </a:rPr>
              <a:t>Directory of services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5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7992888" cy="1152128"/>
          </a:xfrm>
        </p:spPr>
        <p:txBody>
          <a:bodyPr/>
          <a:lstStyle/>
          <a:p>
            <a:r>
              <a:rPr lang="en-GB" sz="3600" dirty="0">
                <a:solidFill>
                  <a:srgbClr val="C00000"/>
                </a:solidFill>
              </a:rPr>
              <a:t>Statutory assessment  - children in need / significant  harm:</a:t>
            </a:r>
          </a:p>
        </p:txBody>
      </p:sp>
      <p:sp>
        <p:nvSpPr>
          <p:cNvPr id="3" name="Subtitle 2"/>
          <p:cNvSpPr>
            <a:spLocks noGrp="1"/>
          </p:cNvSpPr>
          <p:nvPr>
            <p:ph type="subTitle" idx="1"/>
          </p:nvPr>
        </p:nvSpPr>
        <p:spPr>
          <a:xfrm>
            <a:off x="467544" y="1268760"/>
            <a:ext cx="7990656" cy="3303240"/>
          </a:xfrm>
        </p:spPr>
        <p:txBody>
          <a:bodyPr/>
          <a:lstStyle/>
          <a:p>
            <a:r>
              <a:rPr lang="en-GB" sz="2400" dirty="0"/>
              <a:t>Local authority response to referral:</a:t>
            </a:r>
          </a:p>
          <a:p>
            <a:endParaRPr lang="en-GB" sz="2400" dirty="0"/>
          </a:p>
          <a:p>
            <a:pPr marL="342900" indent="-342900">
              <a:buFont typeface="Arial" panose="020B0604020202020204" pitchFamily="34" charset="0"/>
              <a:buChar char="•"/>
            </a:pPr>
            <a:r>
              <a:rPr lang="en-GB" sz="2400" dirty="0"/>
              <a:t>CIN – assessment under S17 of Children Act 1989 (may be placed on CIN Plan)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Significant harm – assessment under S47 of Children Act 1989 (may be placed on Child Protection Plan)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Consider whether any further specialist assessments or services are required</a:t>
            </a:r>
          </a:p>
          <a:p>
            <a:pPr marL="342900" indent="-342900">
              <a:buFont typeface="Arial" panose="020B0604020202020204" pitchFamily="34" charset="0"/>
              <a:buChar char="•"/>
            </a:pPr>
            <a:endParaRPr lang="en-GB" sz="2400" dirty="0"/>
          </a:p>
          <a:p>
            <a:r>
              <a:rPr lang="en-GB" sz="2400" b="1" dirty="0"/>
              <a:t>ESCALATE CONCERNS IF NO IMPROVEMENT</a:t>
            </a:r>
            <a:r>
              <a:rPr lang="en-GB" sz="2400" dirty="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535568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7988424" cy="432048"/>
          </a:xfrm>
        </p:spPr>
        <p:txBody>
          <a:bodyPr/>
          <a:lstStyle/>
          <a:p>
            <a:r>
              <a:rPr lang="en-GB" dirty="0">
                <a:solidFill>
                  <a:srgbClr val="C00000"/>
                </a:solidFill>
              </a:rPr>
              <a:t>Record keeping:</a:t>
            </a:r>
          </a:p>
        </p:txBody>
      </p:sp>
      <p:sp>
        <p:nvSpPr>
          <p:cNvPr id="3" name="Subtitle 2"/>
          <p:cNvSpPr>
            <a:spLocks noGrp="1"/>
          </p:cNvSpPr>
          <p:nvPr>
            <p:ph type="subTitle" idx="1"/>
          </p:nvPr>
        </p:nvSpPr>
        <p:spPr>
          <a:xfrm>
            <a:off x="469776" y="1340768"/>
            <a:ext cx="7988424" cy="3231232"/>
          </a:xfrm>
        </p:spPr>
        <p:txBody>
          <a:bodyPr/>
          <a:lstStyle/>
          <a:p>
            <a:pPr algn="just"/>
            <a:r>
              <a:rPr lang="en-GB" sz="2400" b="1" dirty="0"/>
              <a:t>All</a:t>
            </a:r>
            <a:r>
              <a:rPr lang="en-GB" sz="2400" dirty="0"/>
              <a:t> concerns, discussions and reasons for decisions should be recorded in writing and include:</a:t>
            </a:r>
          </a:p>
          <a:p>
            <a:pPr algn="just"/>
            <a:endParaRPr lang="en-GB" sz="2400" dirty="0"/>
          </a:p>
          <a:p>
            <a:pPr marL="342900" indent="-342900" algn="just">
              <a:buFont typeface="Arial" panose="020B0604020202020204" pitchFamily="34" charset="0"/>
              <a:buChar char="•"/>
            </a:pPr>
            <a:r>
              <a:rPr lang="en-GB" sz="2400" dirty="0"/>
              <a:t>a clear and comprehensive summary of the concern</a:t>
            </a:r>
          </a:p>
          <a:p>
            <a:pPr marL="342900" indent="-342900" algn="just">
              <a:buFont typeface="Arial" panose="020B0604020202020204" pitchFamily="34" charset="0"/>
              <a:buChar char="•"/>
            </a:pPr>
            <a:endParaRPr lang="en-GB" sz="2400" dirty="0"/>
          </a:p>
          <a:p>
            <a:pPr marL="342900" indent="-342900" algn="just">
              <a:buFont typeface="Arial" panose="020B0604020202020204" pitchFamily="34" charset="0"/>
              <a:buChar char="•"/>
            </a:pPr>
            <a:r>
              <a:rPr lang="en-GB" sz="2400" dirty="0"/>
              <a:t>details of how the concern was followed up and resolved</a:t>
            </a:r>
          </a:p>
          <a:p>
            <a:pPr marL="342900" indent="-342900" algn="just">
              <a:buFont typeface="Arial" panose="020B0604020202020204" pitchFamily="34" charset="0"/>
              <a:buChar char="•"/>
            </a:pPr>
            <a:endParaRPr lang="en-GB" sz="2400" dirty="0"/>
          </a:p>
          <a:p>
            <a:pPr marL="342900" indent="-342900" algn="just">
              <a:buFont typeface="Arial" panose="020B0604020202020204" pitchFamily="34" charset="0"/>
              <a:buChar char="•"/>
            </a:pPr>
            <a:r>
              <a:rPr lang="en-GB" sz="2400" dirty="0"/>
              <a:t>a note of any action taken, decisions reached and the outcome</a:t>
            </a:r>
          </a:p>
          <a:p>
            <a:pPr marL="342900" indent="-342900" algn="just">
              <a:buFont typeface="Arial" panose="020B0604020202020204" pitchFamily="34" charset="0"/>
              <a:buChar char="•"/>
            </a:pPr>
            <a:endParaRPr lang="en-GB" sz="2400" dirty="0"/>
          </a:p>
          <a:p>
            <a:pPr algn="just"/>
            <a:r>
              <a:rPr lang="en-GB" sz="2400" dirty="0">
                <a:hlinkClick r:id="rId3"/>
              </a:rPr>
              <a:t>ESI - child protection templates</a:t>
            </a:r>
            <a:r>
              <a:rPr lang="en-GB" sz="2400" dirty="0"/>
              <a:t> </a:t>
            </a:r>
          </a:p>
          <a:p>
            <a:pPr algn="just"/>
            <a:endParaRPr lang="en-GB" sz="2400" dirty="0"/>
          </a:p>
          <a:p>
            <a:pPr algn="just"/>
            <a:endParaRPr lang="en-GB" sz="2400" dirty="0"/>
          </a:p>
          <a:p>
            <a:pPr marL="342900" indent="-342900">
              <a:buFont typeface="Arial" panose="020B0604020202020204" pitchFamily="34" charset="0"/>
              <a:buChar char="•"/>
            </a:pPr>
            <a:endParaRPr lang="en-GB" sz="2000" b="1" dirty="0"/>
          </a:p>
          <a:p>
            <a:endParaRPr lang="en-GB" dirty="0"/>
          </a:p>
        </p:txBody>
      </p:sp>
    </p:spTree>
    <p:extLst>
      <p:ext uri="{BB962C8B-B14F-4D97-AF65-F5344CB8AC3E}">
        <p14:creationId xmlns:p14="http://schemas.microsoft.com/office/powerpoint/2010/main" val="3208463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7988424" cy="432048"/>
          </a:xfrm>
        </p:spPr>
        <p:txBody>
          <a:bodyPr/>
          <a:lstStyle/>
          <a:p>
            <a:r>
              <a:rPr lang="en-GB" dirty="0">
                <a:solidFill>
                  <a:srgbClr val="C00000"/>
                </a:solidFill>
              </a:rPr>
              <a:t>Child protection file transfer:</a:t>
            </a:r>
          </a:p>
        </p:txBody>
      </p:sp>
      <p:sp>
        <p:nvSpPr>
          <p:cNvPr id="3" name="Subtitle 2"/>
          <p:cNvSpPr>
            <a:spLocks noGrp="1"/>
          </p:cNvSpPr>
          <p:nvPr>
            <p:ph type="subTitle" idx="1"/>
          </p:nvPr>
        </p:nvSpPr>
        <p:spPr>
          <a:xfrm>
            <a:off x="251520" y="1052736"/>
            <a:ext cx="7988424" cy="3231232"/>
          </a:xfrm>
        </p:spPr>
        <p:txBody>
          <a:bodyPr/>
          <a:lstStyle/>
          <a:p>
            <a:pPr marL="457200" indent="-457200" algn="just">
              <a:buFont typeface="Arial" panose="020B0604020202020204" pitchFamily="34" charset="0"/>
              <a:buChar char="•"/>
            </a:pPr>
            <a:r>
              <a:rPr lang="en-GB" sz="2800" dirty="0"/>
              <a:t>Where children leave the school or college (including in year transfers) the Designated Safeguarding Lead should ensure their child protection file is transferred to the new school or college as soon as possible</a:t>
            </a:r>
          </a:p>
          <a:p>
            <a:pPr marL="457200" indent="-457200" algn="just">
              <a:buFont typeface="Arial" panose="020B0604020202020204" pitchFamily="34" charset="0"/>
              <a:buChar char="•"/>
            </a:pPr>
            <a:endParaRPr lang="en-GB" sz="2800" dirty="0"/>
          </a:p>
          <a:p>
            <a:pPr marL="457200" indent="-457200" algn="just">
              <a:buFont typeface="Arial" panose="020B0604020202020204" pitchFamily="34" charset="0"/>
              <a:buChar char="•"/>
            </a:pPr>
            <a:r>
              <a:rPr lang="en-GB" sz="2800" dirty="0"/>
              <a:t>within 5 days for an in-year transfer or within the first 5 days of the start of a new term</a:t>
            </a:r>
          </a:p>
          <a:p>
            <a:pPr algn="just"/>
            <a:endParaRPr lang="en-GB" sz="2800" dirty="0"/>
          </a:p>
          <a:p>
            <a:pPr algn="just"/>
            <a:r>
              <a:rPr lang="en-GB" sz="2800" i="1" dirty="0"/>
              <a:t>Keeping children safe in education (DfE, 2021)</a:t>
            </a:r>
          </a:p>
          <a:p>
            <a:pPr algn="just"/>
            <a:endParaRPr lang="en-GB" sz="2400" dirty="0"/>
          </a:p>
          <a:p>
            <a:pPr algn="just"/>
            <a:endParaRPr lang="en-GB" sz="2400" dirty="0"/>
          </a:p>
          <a:p>
            <a:pPr algn="just"/>
            <a:endParaRPr lang="en-GB" sz="2400" dirty="0"/>
          </a:p>
          <a:p>
            <a:pPr marL="342900" indent="-342900">
              <a:buFont typeface="Arial" panose="020B0604020202020204" pitchFamily="34" charset="0"/>
              <a:buChar char="•"/>
            </a:pPr>
            <a:endParaRPr lang="en-GB" sz="2000" b="1" dirty="0"/>
          </a:p>
          <a:p>
            <a:endParaRPr lang="en-GB" dirty="0"/>
          </a:p>
        </p:txBody>
      </p:sp>
    </p:spTree>
    <p:extLst>
      <p:ext uri="{BB962C8B-B14F-4D97-AF65-F5344CB8AC3E}">
        <p14:creationId xmlns:p14="http://schemas.microsoft.com/office/powerpoint/2010/main" val="3328034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395536" y="404664"/>
            <a:ext cx="8138864" cy="546273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mn-lt"/>
                <a:ea typeface="MS PGothic" pitchFamily="34" charset="-128"/>
                <a:cs typeface="+mn-cs"/>
              </a:rPr>
              <a:t>Why is this important?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200" b="0" i="0" u="none" strike="noStrike" kern="0" cap="none" spc="0" normalizeH="0" baseline="0" noProof="0" dirty="0">
                <a:ln>
                  <a:noFill/>
                </a:ln>
                <a:solidFill>
                  <a:schemeClr val="tx1"/>
                </a:solidFill>
                <a:effectLst/>
                <a:uLnTx/>
                <a:uFillTx/>
                <a:latin typeface="+mn-lt"/>
                <a:ea typeface="MS PGothic" pitchFamily="34" charset="-128"/>
                <a:cs typeface="+mn-cs"/>
              </a:rPr>
              <a:t>It is important for children to receive the </a:t>
            </a:r>
            <a:r>
              <a:rPr kumimoji="0" lang="en-US" sz="2200" b="1" i="1" u="none" strike="noStrike" kern="0" cap="none" spc="0" normalizeH="0" baseline="0" noProof="0" dirty="0">
                <a:ln>
                  <a:noFill/>
                </a:ln>
                <a:solidFill>
                  <a:schemeClr val="tx1"/>
                </a:solidFill>
                <a:effectLst/>
                <a:uLnTx/>
                <a:uFillTx/>
                <a:latin typeface="+mn-lt"/>
                <a:ea typeface="MS PGothic" pitchFamily="34" charset="-128"/>
                <a:cs typeface="+mn-cs"/>
              </a:rPr>
              <a:t>right help at the right time</a:t>
            </a:r>
            <a:r>
              <a:rPr kumimoji="0" lang="en-US" sz="2200" b="1" i="0" u="none" strike="noStrike" kern="0" cap="none" spc="0" normalizeH="0" baseline="0" noProof="0" dirty="0">
                <a:ln>
                  <a:noFill/>
                </a:ln>
                <a:solidFill>
                  <a:schemeClr val="tx1"/>
                </a:solidFill>
                <a:effectLst/>
                <a:uLnTx/>
                <a:uFillTx/>
                <a:latin typeface="+mn-lt"/>
                <a:ea typeface="MS PGothic" pitchFamily="34" charset="-128"/>
                <a:cs typeface="+mn-cs"/>
              </a:rPr>
              <a:t> </a:t>
            </a:r>
            <a:r>
              <a:rPr kumimoji="0" lang="en-US" sz="2200" b="0" i="0" u="none" strike="noStrike" kern="0" cap="none" spc="0" normalizeH="0" baseline="0" noProof="0" dirty="0">
                <a:ln>
                  <a:noFill/>
                </a:ln>
                <a:solidFill>
                  <a:schemeClr val="tx1"/>
                </a:solidFill>
                <a:effectLst/>
                <a:uLnTx/>
                <a:uFillTx/>
                <a:latin typeface="+mn-lt"/>
                <a:ea typeface="MS PGothic" pitchFamily="34" charset="-128"/>
                <a:cs typeface="+mn-cs"/>
              </a:rPr>
              <a:t>to address risks and prevent issues escalating. Research and Serious Case Reviews have </a:t>
            </a:r>
            <a:r>
              <a:rPr kumimoji="0" lang="en-US" sz="2200" b="0" i="0" u="sng" strike="noStrike" kern="0" cap="none" spc="0" normalizeH="0" baseline="0" noProof="0" dirty="0">
                <a:ln>
                  <a:noFill/>
                </a:ln>
                <a:solidFill>
                  <a:schemeClr val="tx1"/>
                </a:solidFill>
                <a:effectLst/>
                <a:uLnTx/>
                <a:uFillTx/>
                <a:latin typeface="+mn-lt"/>
                <a:ea typeface="MS PGothic" pitchFamily="34" charset="-128"/>
                <a:cs typeface="+mn-cs"/>
              </a:rPr>
              <a:t>repeatedly</a:t>
            </a:r>
            <a:r>
              <a:rPr kumimoji="0" lang="en-US" sz="2200" b="0" i="0" u="none" strike="noStrike" kern="0" cap="none" spc="0" normalizeH="0" baseline="0" noProof="0" dirty="0">
                <a:ln>
                  <a:noFill/>
                </a:ln>
                <a:solidFill>
                  <a:schemeClr val="tx1"/>
                </a:solidFill>
                <a:effectLst/>
                <a:uLnTx/>
                <a:uFillTx/>
                <a:latin typeface="+mn-lt"/>
                <a:ea typeface="MS PGothic" pitchFamily="34" charset="-128"/>
                <a:cs typeface="+mn-cs"/>
              </a:rPr>
              <a:t> shown the dangers of failing to take effective action. Poor practice includes: </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chemeClr val="tx1"/>
                </a:solidFill>
                <a:effectLst/>
                <a:uLnTx/>
                <a:uFillTx/>
                <a:latin typeface="+mn-lt"/>
                <a:ea typeface="MS PGothic" pitchFamily="34" charset="-128"/>
              </a:rPr>
              <a:t>failure to act on and refer the early signs of abuse and neglect </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chemeClr val="tx1"/>
                </a:solidFill>
                <a:effectLst/>
                <a:uLnTx/>
                <a:uFillTx/>
                <a:latin typeface="+mn-lt"/>
                <a:ea typeface="MS PGothic" pitchFamily="34" charset="-128"/>
              </a:rPr>
              <a:t>poor record keeping</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chemeClr val="tx1"/>
                </a:solidFill>
                <a:effectLst/>
                <a:uLnTx/>
                <a:uFillTx/>
                <a:latin typeface="+mn-lt"/>
                <a:ea typeface="MS PGothic" pitchFamily="34" charset="-128"/>
              </a:rPr>
              <a:t>failure to listen to the views of the child</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chemeClr val="tx1"/>
                </a:solidFill>
                <a:effectLst/>
                <a:uLnTx/>
                <a:uFillTx/>
                <a:latin typeface="+mn-lt"/>
                <a:ea typeface="MS PGothic" pitchFamily="34" charset="-128"/>
              </a:rPr>
              <a:t>failure to re-assess concerns when situations do not improve </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chemeClr val="tx1"/>
                </a:solidFill>
                <a:effectLst/>
                <a:uLnTx/>
                <a:uFillTx/>
                <a:latin typeface="+mn-lt"/>
                <a:ea typeface="MS PGothic" pitchFamily="34" charset="-128"/>
              </a:rPr>
              <a:t>sharing information too slowly </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chemeClr val="tx1"/>
                </a:solidFill>
                <a:effectLst/>
                <a:uLnTx/>
                <a:uFillTx/>
                <a:latin typeface="+mn-lt"/>
                <a:ea typeface="MS PGothic" pitchFamily="34" charset="-128"/>
              </a:rPr>
              <a:t>a lack of challenge to those who appear not to be taking action</a:t>
            </a:r>
            <a:endParaRPr kumimoji="0" lang="en-GB" sz="2200" b="0" i="0" u="none" strike="noStrike" kern="0" cap="none" spc="0" normalizeH="0" baseline="0" noProof="0" dirty="0">
              <a:ln>
                <a:noFill/>
              </a:ln>
              <a:solidFill>
                <a:schemeClr val="tx1"/>
              </a:solidFill>
              <a:effectLst/>
              <a:uLnTx/>
              <a:uFillTx/>
              <a:latin typeface="+mn-lt"/>
              <a:ea typeface="MS PGothic" pitchFamily="34" charset="-128"/>
            </a:endParaRPr>
          </a:p>
        </p:txBody>
      </p:sp>
    </p:spTree>
    <p:extLst>
      <p:ext uri="{BB962C8B-B14F-4D97-AF65-F5344CB8AC3E}">
        <p14:creationId xmlns:p14="http://schemas.microsoft.com/office/powerpoint/2010/main" val="307408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82880" cy="576064"/>
          </a:xfrm>
        </p:spPr>
        <p:txBody>
          <a:bodyPr/>
          <a:lstStyle/>
          <a:p>
            <a:r>
              <a:rPr lang="en-GB" dirty="0">
                <a:solidFill>
                  <a:srgbClr val="C00000"/>
                </a:solidFill>
              </a:rPr>
              <a:t>Concerns about another staff member:</a:t>
            </a:r>
          </a:p>
        </p:txBody>
      </p:sp>
      <p:sp>
        <p:nvSpPr>
          <p:cNvPr id="3" name="Content Placeholder 2"/>
          <p:cNvSpPr>
            <a:spLocks noGrp="1"/>
          </p:cNvSpPr>
          <p:nvPr>
            <p:ph idx="1"/>
          </p:nvPr>
        </p:nvSpPr>
        <p:spPr>
          <a:xfrm>
            <a:off x="251520" y="764704"/>
            <a:ext cx="8282880" cy="5174704"/>
          </a:xfrm>
        </p:spPr>
        <p:txBody>
          <a:bodyPr/>
          <a:lstStyle/>
          <a:p>
            <a:r>
              <a:rPr lang="en-GB" sz="2400" dirty="0">
                <a:latin typeface="Arial" panose="020B0604020202020204" pitchFamily="34" charset="0"/>
                <a:ea typeface="Times New Roman" panose="02020603050405020304" pitchFamily="18" charset="0"/>
              </a:rPr>
              <a:t>All staff members should be made aware of boundaries of appropriate behaviour and conduct – set out in ‘Staff Code of Conduct’ </a:t>
            </a:r>
            <a:r>
              <a:rPr lang="en-GB" sz="2400" i="1" dirty="0">
                <a:latin typeface="Arial" panose="020B0604020202020204" pitchFamily="34" charset="0"/>
                <a:ea typeface="Times New Roman" panose="02020603050405020304" pitchFamily="18" charset="0"/>
              </a:rPr>
              <a:t>(and signed for by all staff)</a:t>
            </a:r>
          </a:p>
          <a:p>
            <a:endParaRPr lang="en-GB" sz="2400" i="1" dirty="0">
              <a:latin typeface="Arial" panose="020B0604020202020204" pitchFamily="34" charset="0"/>
            </a:endParaRPr>
          </a:p>
          <a:p>
            <a:r>
              <a:rPr lang="en-GB" sz="2400" dirty="0">
                <a:latin typeface="Arial" panose="020B0604020202020204" pitchFamily="34" charset="0"/>
              </a:rPr>
              <a:t>Position of Trust (Sexual Offences Act 2003)</a:t>
            </a:r>
            <a:endParaRPr lang="en-GB" sz="2400" dirty="0"/>
          </a:p>
          <a:p>
            <a:endParaRPr lang="en-GB" sz="2400" dirty="0"/>
          </a:p>
          <a:p>
            <a:r>
              <a:rPr lang="en-GB" sz="2400" dirty="0"/>
              <a:t>Staff should refer any concerns about another member of staff (including supply staff / volunteers) to Headteacher / Principal</a:t>
            </a:r>
          </a:p>
          <a:p>
            <a:endParaRPr lang="en-GB" sz="2400" dirty="0"/>
          </a:p>
          <a:p>
            <a:r>
              <a:rPr lang="en-GB" sz="2400" dirty="0"/>
              <a:t>If concern is about Headteacher / Principal, staff should refer to Chair of Governors or to LADO if Headteacher is sole proprietor</a:t>
            </a:r>
          </a:p>
          <a:p>
            <a:pPr marL="0" indent="0">
              <a:buNone/>
            </a:pPr>
            <a:r>
              <a:rPr lang="en-GB" sz="3200" dirty="0">
                <a:solidFill>
                  <a:srgbClr val="C00000"/>
                </a:solidFill>
              </a:rPr>
              <a:t>Remember – </a:t>
            </a:r>
            <a:r>
              <a:rPr lang="en-GB" sz="3200" b="1" i="1" dirty="0">
                <a:solidFill>
                  <a:srgbClr val="C00000"/>
                </a:solidFill>
              </a:rPr>
              <a:t>‘it could happen here’</a:t>
            </a:r>
          </a:p>
          <a:p>
            <a:endParaRPr lang="en-GB" sz="2800" dirty="0"/>
          </a:p>
          <a:p>
            <a:endParaRPr lang="en-GB" sz="2800" dirty="0"/>
          </a:p>
        </p:txBody>
      </p:sp>
    </p:spTree>
    <p:extLst>
      <p:ext uri="{BB962C8B-B14F-4D97-AF65-F5344CB8AC3E}">
        <p14:creationId xmlns:p14="http://schemas.microsoft.com/office/powerpoint/2010/main" val="2635381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66B1-BAB5-4A04-9D94-54810503C1D3}"/>
              </a:ext>
            </a:extLst>
          </p:cNvPr>
          <p:cNvSpPr>
            <a:spLocks noGrp="1"/>
          </p:cNvSpPr>
          <p:nvPr>
            <p:ph type="title"/>
          </p:nvPr>
        </p:nvSpPr>
        <p:spPr>
          <a:xfrm>
            <a:off x="467544" y="404664"/>
            <a:ext cx="8066856" cy="936104"/>
          </a:xfrm>
        </p:spPr>
        <p:txBody>
          <a:bodyPr/>
          <a:lstStyle/>
          <a:p>
            <a:r>
              <a:rPr lang="en-GB" dirty="0">
                <a:solidFill>
                  <a:srgbClr val="C00000"/>
                </a:solidFill>
              </a:rPr>
              <a:t>Concerns about practice:</a:t>
            </a:r>
          </a:p>
        </p:txBody>
      </p:sp>
      <p:sp>
        <p:nvSpPr>
          <p:cNvPr id="3" name="Content Placeholder 2">
            <a:extLst>
              <a:ext uri="{FF2B5EF4-FFF2-40B4-BE49-F238E27FC236}">
                <a16:creationId xmlns:a16="http://schemas.microsoft.com/office/drawing/2014/main" id="{7CCF6D6F-5090-48BB-AC14-36A84817F324}"/>
              </a:ext>
            </a:extLst>
          </p:cNvPr>
          <p:cNvSpPr>
            <a:spLocks noGrp="1"/>
          </p:cNvSpPr>
          <p:nvPr>
            <p:ph idx="1"/>
          </p:nvPr>
        </p:nvSpPr>
        <p:spPr>
          <a:xfrm>
            <a:off x="467544" y="1340768"/>
            <a:ext cx="8066856" cy="4526632"/>
          </a:xfrm>
        </p:spPr>
        <p:txBody>
          <a:bodyPr/>
          <a:lstStyle/>
          <a:p>
            <a:pPr marL="0" indent="0">
              <a:spcAft>
                <a:spcPts val="0"/>
              </a:spcAft>
              <a:buNone/>
            </a:pPr>
            <a:r>
              <a:rPr lang="en-GB" sz="2800" dirty="0"/>
              <a:t>All staff should feel able to raise concerns about poor or unsafe practice / potential failures in safeguarding arrangements – should know concerns will be taken seriously by SLT</a:t>
            </a:r>
          </a:p>
          <a:p>
            <a:pPr marL="0" indent="0">
              <a:spcAft>
                <a:spcPts val="0"/>
              </a:spcAft>
              <a:buNone/>
            </a:pPr>
            <a:endParaRPr lang="en-GB" sz="2800" dirty="0"/>
          </a:p>
          <a:p>
            <a:pPr marL="0" indent="0">
              <a:spcAft>
                <a:spcPts val="0"/>
              </a:spcAft>
              <a:buNone/>
            </a:pPr>
            <a:r>
              <a:rPr lang="en-GB" sz="2800" dirty="0"/>
              <a:t>Where felt unable to do so to an employer, or felt issues not being addressed, </a:t>
            </a:r>
            <a:r>
              <a:rPr lang="en-GB" sz="2800" dirty="0">
                <a:latin typeface="Arial" panose="020B0604020202020204" pitchFamily="34" charset="0"/>
                <a:ea typeface="Calibri" panose="020F0502020204030204" pitchFamily="34" charset="0"/>
              </a:rPr>
              <a:t>may contact the </a:t>
            </a:r>
            <a:r>
              <a:rPr lang="en-GB" sz="2800" u="sng" dirty="0">
                <a:solidFill>
                  <a:srgbClr val="0070C0"/>
                </a:solidFill>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NSPCC whistleblowing helpline</a:t>
            </a:r>
            <a:r>
              <a:rPr lang="en-GB" sz="2800" dirty="0">
                <a:solidFill>
                  <a:srgbClr val="0070C0"/>
                </a:solidFill>
                <a:latin typeface="Arial" panose="020B0604020202020204" pitchFamily="34" charset="0"/>
                <a:ea typeface="Calibri" panose="020F0502020204030204" pitchFamily="34" charset="0"/>
              </a:rPr>
              <a:t> </a:t>
            </a:r>
            <a:r>
              <a:rPr lang="en-GB" sz="2800" dirty="0">
                <a:latin typeface="Arial" panose="020B0604020202020204" pitchFamily="34" charset="0"/>
                <a:ea typeface="Calibri" panose="020F0502020204030204" pitchFamily="34" charset="0"/>
              </a:rPr>
              <a:t>on: 0800 028 0285 (line is available from 8:00 AM to 8:00 PM, Monday to Friday) or by email at: </a:t>
            </a:r>
            <a:r>
              <a:rPr lang="en-GB" sz="2800" u="sng" dirty="0">
                <a:solidFill>
                  <a:srgbClr val="0070C0"/>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help@nspcc.org.uk</a:t>
            </a:r>
            <a:r>
              <a:rPr lang="en-GB" sz="2800" dirty="0">
                <a:highlight>
                  <a:srgbClr val="FFFF00"/>
                </a:highlight>
                <a:latin typeface="Arial" panose="020B0604020202020204" pitchFamily="34" charset="0"/>
                <a:ea typeface="Calibri" panose="020F0502020204030204" pitchFamily="34" charset="0"/>
              </a:rPr>
              <a:t> </a:t>
            </a:r>
            <a:endParaRPr lang="en-GB" sz="2800" dirty="0">
              <a:latin typeface="Times New Roman" panose="02020603050405020304" pitchFamily="18" charset="0"/>
              <a:ea typeface="Calibri" panose="020F0502020204030204" pitchFamily="34" charset="0"/>
            </a:endParaRPr>
          </a:p>
          <a:p>
            <a:pPr marL="0" indent="0" algn="just">
              <a:buNone/>
            </a:pPr>
            <a:endParaRPr lang="en-GB" sz="3600" dirty="0"/>
          </a:p>
          <a:p>
            <a:endParaRPr lang="en-GB" dirty="0"/>
          </a:p>
        </p:txBody>
      </p:sp>
    </p:spTree>
    <p:extLst>
      <p:ext uri="{BB962C8B-B14F-4D97-AF65-F5344CB8AC3E}">
        <p14:creationId xmlns:p14="http://schemas.microsoft.com/office/powerpoint/2010/main" val="80315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A743-3A22-472D-B322-D1DE863381F7}"/>
              </a:ext>
            </a:extLst>
          </p:cNvPr>
          <p:cNvSpPr>
            <a:spLocks noGrp="1"/>
          </p:cNvSpPr>
          <p:nvPr>
            <p:ph type="title"/>
          </p:nvPr>
        </p:nvSpPr>
        <p:spPr>
          <a:xfrm>
            <a:off x="620038" y="522548"/>
            <a:ext cx="7848600" cy="936104"/>
          </a:xfrm>
        </p:spPr>
        <p:txBody>
          <a:bodyPr/>
          <a:lstStyle/>
          <a:p>
            <a:r>
              <a:rPr lang="en-GB" dirty="0">
                <a:solidFill>
                  <a:srgbClr val="C00000"/>
                </a:solidFill>
              </a:rPr>
              <a:t>Key documents for schools and other settings:</a:t>
            </a:r>
          </a:p>
        </p:txBody>
      </p:sp>
      <p:sp>
        <p:nvSpPr>
          <p:cNvPr id="3" name="Text Placeholder 2">
            <a:extLst>
              <a:ext uri="{FF2B5EF4-FFF2-40B4-BE49-F238E27FC236}">
                <a16:creationId xmlns:a16="http://schemas.microsoft.com/office/drawing/2014/main" id="{1FF892C1-71EB-4430-921E-EDB8190AA6F5}"/>
              </a:ext>
            </a:extLst>
          </p:cNvPr>
          <p:cNvSpPr>
            <a:spLocks noGrp="1"/>
          </p:cNvSpPr>
          <p:nvPr>
            <p:ph type="body" sz="half" idx="1"/>
          </p:nvPr>
        </p:nvSpPr>
        <p:spPr>
          <a:xfrm>
            <a:off x="685800" y="1844824"/>
            <a:ext cx="7848600" cy="4022576"/>
          </a:xfrm>
        </p:spPr>
        <p:txBody>
          <a:bodyPr/>
          <a:lstStyle/>
          <a:p>
            <a:r>
              <a:rPr lang="en-GB" sz="3600" i="1" dirty="0"/>
              <a:t>Working Together (HMG, 2018)</a:t>
            </a:r>
          </a:p>
          <a:p>
            <a:pPr marL="0" indent="0">
              <a:buNone/>
            </a:pPr>
            <a:endParaRPr lang="en-GB" sz="3600" i="1" dirty="0"/>
          </a:p>
          <a:p>
            <a:r>
              <a:rPr lang="en-GB" sz="3600" i="1" dirty="0"/>
              <a:t>SET Procedures (ESCB, 2019)</a:t>
            </a:r>
          </a:p>
          <a:p>
            <a:endParaRPr lang="en-GB" sz="3600" i="1" dirty="0"/>
          </a:p>
          <a:p>
            <a:r>
              <a:rPr lang="en-GB" sz="3600" i="1" dirty="0"/>
              <a:t>Keeping Children Safe in Education (DfE, 2021)</a:t>
            </a:r>
          </a:p>
          <a:p>
            <a:endParaRPr lang="en-GB" sz="4000" i="1" dirty="0"/>
          </a:p>
        </p:txBody>
      </p:sp>
    </p:spTree>
    <p:extLst>
      <p:ext uri="{BB962C8B-B14F-4D97-AF65-F5344CB8AC3E}">
        <p14:creationId xmlns:p14="http://schemas.microsoft.com/office/powerpoint/2010/main" val="595058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A6F9-DD4F-4267-B823-E003FDFE393C}"/>
              </a:ext>
            </a:extLst>
          </p:cNvPr>
          <p:cNvSpPr>
            <a:spLocks noGrp="1"/>
          </p:cNvSpPr>
          <p:nvPr>
            <p:ph type="title"/>
          </p:nvPr>
        </p:nvSpPr>
        <p:spPr>
          <a:xfrm>
            <a:off x="457200" y="274638"/>
            <a:ext cx="8229600" cy="850106"/>
          </a:xfrm>
        </p:spPr>
        <p:txBody>
          <a:bodyPr>
            <a:normAutofit/>
          </a:bodyPr>
          <a:lstStyle/>
          <a:p>
            <a:pPr algn="l"/>
            <a:r>
              <a:rPr lang="en-GB" sz="3600" dirty="0">
                <a:solidFill>
                  <a:srgbClr val="C00000"/>
                </a:solidFill>
                <a:latin typeface="Arial" panose="020B0604020202020204" pitchFamily="34" charset="0"/>
                <a:cs typeface="Arial" panose="020B0604020202020204" pitchFamily="34" charset="0"/>
              </a:rPr>
              <a:t>Annex B: further information</a:t>
            </a:r>
            <a:endParaRPr lang="en-GB"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E6F8D72-BEB8-4C16-AD79-C8AA6E3EC1C8}"/>
              </a:ext>
            </a:extLst>
          </p:cNvPr>
          <p:cNvSpPr>
            <a:spLocks noGrp="1"/>
          </p:cNvSpPr>
          <p:nvPr>
            <p:ph sz="half" idx="1"/>
          </p:nvPr>
        </p:nvSpPr>
        <p:spPr>
          <a:xfrm>
            <a:off x="457200" y="1196752"/>
            <a:ext cx="4038600" cy="4929411"/>
          </a:xfrm>
        </p:spPr>
        <p:txBody>
          <a:bodyPr>
            <a:normAutofit lnSpcReduction="10000"/>
          </a:bodyPr>
          <a:lstStyle/>
          <a:p>
            <a:r>
              <a:rPr lang="en-GB" sz="2000" dirty="0">
                <a:latin typeface="Arial" panose="020B0604020202020204" pitchFamily="34" charset="0"/>
                <a:cs typeface="Arial" panose="020B0604020202020204" pitchFamily="34" charset="0"/>
              </a:rPr>
              <a:t>Child abduction / community safety incidents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Children and the court system</a:t>
            </a:r>
          </a:p>
          <a:p>
            <a:r>
              <a:rPr lang="en-GB" sz="2000" dirty="0">
                <a:latin typeface="Arial" panose="020B0604020202020204" pitchFamily="34" charset="0"/>
                <a:cs typeface="Arial" panose="020B0604020202020204" pitchFamily="34" charset="0"/>
              </a:rPr>
              <a:t>Children Missing from Education (CME)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Children with family members in prison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CCE / CSE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County lines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Modern Slavery</a:t>
            </a:r>
          </a:p>
        </p:txBody>
      </p:sp>
      <p:sp>
        <p:nvSpPr>
          <p:cNvPr id="4" name="Content Placeholder 3">
            <a:extLst>
              <a:ext uri="{FF2B5EF4-FFF2-40B4-BE49-F238E27FC236}">
                <a16:creationId xmlns:a16="http://schemas.microsoft.com/office/drawing/2014/main" id="{B670D8B6-F6DE-4F40-A8FC-78E340091132}"/>
              </a:ext>
            </a:extLst>
          </p:cNvPr>
          <p:cNvSpPr>
            <a:spLocks noGrp="1"/>
          </p:cNvSpPr>
          <p:nvPr>
            <p:ph sz="half" idx="2"/>
          </p:nvPr>
        </p:nvSpPr>
        <p:spPr>
          <a:xfrm>
            <a:off x="4648200" y="1196752"/>
            <a:ext cx="4038600" cy="4929411"/>
          </a:xfrm>
        </p:spPr>
        <p:txBody>
          <a:bodyPr>
            <a:normAutofit lnSpcReduction="10000"/>
          </a:bodyPr>
          <a:lstStyle/>
          <a:p>
            <a:r>
              <a:rPr lang="en-GB" sz="2000" dirty="0">
                <a:latin typeface="Arial" panose="020B0604020202020204" pitchFamily="34" charset="0"/>
                <a:cs typeface="Arial" panose="020B0604020202020204" pitchFamily="34" charset="0"/>
              </a:rPr>
              <a:t>Cybercrime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Domestic abuse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Homelessness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So-called Honour-based abuse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Prevent / Channel Panel</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Peer on peer abuse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Sexual violence and sexual harassment between children</a:t>
            </a:r>
          </a:p>
        </p:txBody>
      </p:sp>
    </p:spTree>
    <p:extLst>
      <p:ext uri="{BB962C8B-B14F-4D97-AF65-F5344CB8AC3E}">
        <p14:creationId xmlns:p14="http://schemas.microsoft.com/office/powerpoint/2010/main" val="1250496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C183D7F6-B498-43B3-948B-1728B52AA6E4}">
                <adec:decorative xmlns:adec="http://schemas.microsoft.com/office/drawing/2017/decorative" val="1"/>
              </a:ext>
            </a:extLst>
          </p:cNvPr>
          <p:cNvSpPr>
            <a:spLocks noGrp="1"/>
          </p:cNvSpPr>
          <p:nvPr>
            <p:ph type="body" idx="1"/>
          </p:nvPr>
        </p:nvSpPr>
        <p:spPr>
          <a:xfrm>
            <a:off x="395536" y="404664"/>
            <a:ext cx="4040188" cy="936104"/>
          </a:xfrm>
        </p:spPr>
        <p:txBody>
          <a:bodyPr/>
          <a:lstStyle/>
          <a:p>
            <a:endParaRPr lang="en-GB" sz="2800" b="0" dirty="0">
              <a:solidFill>
                <a:srgbClr val="FF0000"/>
              </a:solidFill>
            </a:endParaRPr>
          </a:p>
          <a:p>
            <a:endParaRPr lang="en-GB" sz="2800" b="0" dirty="0">
              <a:solidFill>
                <a:srgbClr val="FF0000"/>
              </a:solidFill>
            </a:endParaRPr>
          </a:p>
          <a:p>
            <a:r>
              <a:rPr lang="en-GB" sz="2800" b="0" dirty="0">
                <a:solidFill>
                  <a:srgbClr val="C00000"/>
                </a:solidFill>
              </a:rPr>
              <a:t>Children and the court system</a:t>
            </a:r>
          </a:p>
        </p:txBody>
      </p:sp>
      <p:sp>
        <p:nvSpPr>
          <p:cNvPr id="4" name="Content Placeholder 3">
            <a:extLst>
              <a:ext uri="{C183D7F6-B498-43B3-948B-1728B52AA6E4}">
                <adec:decorative xmlns:adec="http://schemas.microsoft.com/office/drawing/2017/decorative" val="1"/>
              </a:ext>
            </a:extLst>
          </p:cNvPr>
          <p:cNvSpPr>
            <a:spLocks noGrp="1"/>
          </p:cNvSpPr>
          <p:nvPr>
            <p:ph sz="half" idx="2"/>
          </p:nvPr>
        </p:nvSpPr>
        <p:spPr>
          <a:xfrm>
            <a:off x="457200" y="1628800"/>
            <a:ext cx="4040188" cy="4497363"/>
          </a:xfrm>
        </p:spPr>
        <p:txBody>
          <a:bodyPr/>
          <a:lstStyle/>
          <a:p>
            <a:pPr>
              <a:spcBef>
                <a:spcPts val="0"/>
              </a:spcBef>
              <a:spcAft>
                <a:spcPts val="600"/>
              </a:spcAft>
            </a:pPr>
            <a:r>
              <a:rPr lang="en-GB" sz="2800" dirty="0"/>
              <a:t>May be called to give evidence in court, either for crimes committed or crimes witnessed</a:t>
            </a:r>
          </a:p>
          <a:p>
            <a:pPr>
              <a:spcBef>
                <a:spcPts val="0"/>
              </a:spcBef>
              <a:spcAft>
                <a:spcPts val="600"/>
              </a:spcAft>
            </a:pPr>
            <a:endParaRPr lang="en-GB" sz="2800" dirty="0"/>
          </a:p>
          <a:p>
            <a:pPr>
              <a:spcBef>
                <a:spcPts val="0"/>
              </a:spcBef>
              <a:spcAft>
                <a:spcPts val="600"/>
              </a:spcAft>
            </a:pPr>
            <a:r>
              <a:rPr lang="en-GB" sz="2800" dirty="0"/>
              <a:t>Guides on different age groups - </a:t>
            </a:r>
            <a:r>
              <a:rPr lang="en-GB" sz="2800" dirty="0">
                <a:hlinkClick r:id="rId3"/>
              </a:rPr>
              <a:t>5-11</a:t>
            </a:r>
            <a:r>
              <a:rPr lang="en-GB" sz="2800" dirty="0"/>
              <a:t>  and </a:t>
            </a:r>
            <a:r>
              <a:rPr lang="en-GB" sz="2800" dirty="0">
                <a:hlinkClick r:id="rId4"/>
              </a:rPr>
              <a:t>12-17</a:t>
            </a:r>
            <a:r>
              <a:rPr lang="en-GB" sz="2800" dirty="0"/>
              <a:t> </a:t>
            </a:r>
          </a:p>
        </p:txBody>
      </p:sp>
      <p:sp>
        <p:nvSpPr>
          <p:cNvPr id="5" name="Text Placeholder 4">
            <a:extLst>
              <a:ext uri="{C183D7F6-B498-43B3-948B-1728B52AA6E4}">
                <adec:decorative xmlns:adec="http://schemas.microsoft.com/office/drawing/2017/decorative" val="1"/>
              </a:ext>
            </a:extLst>
          </p:cNvPr>
          <p:cNvSpPr>
            <a:spLocks noGrp="1"/>
          </p:cNvSpPr>
          <p:nvPr>
            <p:ph type="title" idx="4294967295"/>
          </p:nvPr>
        </p:nvSpPr>
        <p:spPr bwMode="auto">
          <a:xfrm>
            <a:off x="4645025" y="476250"/>
            <a:ext cx="4041775" cy="79216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400" b="1" i="0" u="none" strike="noStrike" kern="0" cap="none" spc="0" normalizeH="0" baseline="0" noProof="0" dirty="0">
                <a:ln>
                  <a:noFill/>
                </a:ln>
                <a:solidFill>
                  <a:schemeClr val="tx1"/>
                </a:solidFill>
                <a:effectLst/>
                <a:uLnTx/>
                <a:uFillTx/>
                <a:latin typeface="+mn-lt"/>
                <a:ea typeface="MS PGothic" pitchFamily="34" charset="-128"/>
                <a:cs typeface="+mn-cs"/>
              </a:rPr>
              <a:t>                                       </a:t>
            </a:r>
            <a:r>
              <a:rPr kumimoji="0" lang="en-GB" sz="2800" b="0" i="0" u="none" strike="noStrike" kern="0" cap="none" spc="0" normalizeH="0" baseline="0" noProof="0" dirty="0">
                <a:ln>
                  <a:noFill/>
                </a:ln>
                <a:solidFill>
                  <a:srgbClr val="C00000"/>
                </a:solidFill>
                <a:effectLst/>
                <a:uLnTx/>
                <a:uFillTx/>
                <a:latin typeface="+mn-lt"/>
                <a:ea typeface="MS PGothic" pitchFamily="34" charset="-128"/>
                <a:cs typeface="+mn-cs"/>
              </a:rPr>
              <a:t>Children missing education (CME) </a:t>
            </a:r>
          </a:p>
        </p:txBody>
      </p:sp>
      <p:sp>
        <p:nvSpPr>
          <p:cNvPr id="6" name="Content Placeholder 5">
            <a:extLst>
              <a:ext uri="{C183D7F6-B498-43B3-948B-1728B52AA6E4}">
                <adec:decorative xmlns:adec="http://schemas.microsoft.com/office/drawing/2017/decorative" val="1"/>
              </a:ext>
            </a:extLst>
          </p:cNvPr>
          <p:cNvSpPr>
            <a:spLocks noGrp="1"/>
          </p:cNvSpPr>
          <p:nvPr>
            <p:ph sz="quarter" idx="4"/>
          </p:nvPr>
        </p:nvSpPr>
        <p:spPr>
          <a:xfrm>
            <a:off x="4645025" y="1412776"/>
            <a:ext cx="4041775" cy="4713387"/>
          </a:xfrm>
        </p:spPr>
        <p:txBody>
          <a:bodyPr/>
          <a:lstStyle/>
          <a:p>
            <a:r>
              <a:rPr lang="en-GB" sz="2800" dirty="0"/>
              <a:t>Children going missing (particularly repeatedly) is warning sign of potential safeguarding issues</a:t>
            </a:r>
          </a:p>
          <a:p>
            <a:endParaRPr lang="en-GB" sz="2800" dirty="0"/>
          </a:p>
          <a:p>
            <a:r>
              <a:rPr lang="en-GB" sz="2800" dirty="0"/>
              <a:t>Early intervention required to identify underlying cause and to prevent future risk</a:t>
            </a:r>
          </a:p>
        </p:txBody>
      </p:sp>
    </p:spTree>
    <p:extLst>
      <p:ext uri="{BB962C8B-B14F-4D97-AF65-F5344CB8AC3E}">
        <p14:creationId xmlns:p14="http://schemas.microsoft.com/office/powerpoint/2010/main" val="115444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auto">
          <a:xfrm>
            <a:off x="539750" y="260350"/>
            <a:ext cx="7632700" cy="143986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3600" b="0" i="0" u="none" strike="noStrike" kern="0" cap="none" spc="0" normalizeH="0" baseline="0" noProof="0" dirty="0">
              <a:ln>
                <a:noFill/>
              </a:ln>
              <a:solidFill>
                <a:srgbClr val="FF0000"/>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3600" b="0" i="0" u="none" strike="noStrike" kern="0" cap="none" spc="0" normalizeH="0" baseline="0" noProof="0" dirty="0">
              <a:ln>
                <a:noFill/>
              </a:ln>
              <a:solidFill>
                <a:srgbClr val="FF0000"/>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3600" b="0" i="0" u="none" strike="noStrike" kern="0" cap="none" spc="0" normalizeH="0" baseline="0" noProof="0" dirty="0">
              <a:ln>
                <a:noFill/>
              </a:ln>
              <a:solidFill>
                <a:srgbClr val="FF0000"/>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600" b="0" i="0" u="none" strike="noStrike" kern="0" cap="none" spc="0" normalizeH="0" baseline="0" noProof="0" dirty="0">
                <a:ln>
                  <a:noFill/>
                </a:ln>
                <a:solidFill>
                  <a:srgbClr val="C00000"/>
                </a:solidFill>
                <a:effectLst/>
                <a:uLnTx/>
                <a:uFillTx/>
                <a:latin typeface="+mn-lt"/>
                <a:ea typeface="MS PGothic" pitchFamily="34" charset="-128"/>
                <a:cs typeface="+mn-cs"/>
              </a:rPr>
              <a:t>Children with family members in prison</a:t>
            </a:r>
          </a:p>
        </p:txBody>
      </p:sp>
      <p:sp>
        <p:nvSpPr>
          <p:cNvPr id="4" name="Content Placeholder 3"/>
          <p:cNvSpPr>
            <a:spLocks noGrp="1"/>
          </p:cNvSpPr>
          <p:nvPr>
            <p:ph sz="half" idx="2"/>
          </p:nvPr>
        </p:nvSpPr>
        <p:spPr>
          <a:xfrm>
            <a:off x="457200" y="2204864"/>
            <a:ext cx="7715200" cy="3921299"/>
          </a:xfrm>
        </p:spPr>
        <p:txBody>
          <a:bodyPr/>
          <a:lstStyle/>
          <a:p>
            <a:pPr>
              <a:spcBef>
                <a:spcPts val="0"/>
              </a:spcBef>
              <a:spcAft>
                <a:spcPts val="600"/>
              </a:spcAft>
            </a:pPr>
            <a:r>
              <a:rPr lang="en-GB" sz="2800" dirty="0"/>
              <a:t>Around 200,000 children affected each year – children at risk of poor outcomes</a:t>
            </a:r>
          </a:p>
          <a:p>
            <a:pPr>
              <a:spcBef>
                <a:spcPts val="0"/>
              </a:spcBef>
              <a:spcAft>
                <a:spcPts val="600"/>
              </a:spcAft>
            </a:pPr>
            <a:endParaRPr lang="en-GB" sz="2800" dirty="0"/>
          </a:p>
          <a:p>
            <a:pPr>
              <a:spcBef>
                <a:spcPts val="0"/>
              </a:spcBef>
              <a:spcAft>
                <a:spcPts val="600"/>
              </a:spcAft>
            </a:pPr>
            <a:r>
              <a:rPr lang="en-GB" sz="2800" dirty="0">
                <a:hlinkClick r:id="rId3"/>
              </a:rPr>
              <a:t>Essex CAPI Service </a:t>
            </a:r>
            <a:endParaRPr lang="en-GB" sz="2800" dirty="0"/>
          </a:p>
          <a:p>
            <a:pPr>
              <a:spcBef>
                <a:spcPts val="0"/>
              </a:spcBef>
              <a:spcAft>
                <a:spcPts val="600"/>
              </a:spcAft>
            </a:pPr>
            <a:endParaRPr lang="en-GB" sz="2800" dirty="0"/>
          </a:p>
          <a:p>
            <a:pPr>
              <a:spcBef>
                <a:spcPts val="0"/>
              </a:spcBef>
              <a:spcAft>
                <a:spcPts val="600"/>
              </a:spcAft>
            </a:pPr>
            <a:r>
              <a:rPr lang="en-GB" sz="2800" dirty="0"/>
              <a:t> </a:t>
            </a:r>
            <a:r>
              <a:rPr lang="en-GB" sz="2800" dirty="0">
                <a:hlinkClick r:id="rId4"/>
              </a:rPr>
              <a:t>NICCO</a:t>
            </a:r>
            <a:r>
              <a:rPr lang="en-GB" sz="2800" dirty="0"/>
              <a:t> – support for professionals working with offenders and their children</a:t>
            </a:r>
          </a:p>
        </p:txBody>
      </p:sp>
    </p:spTree>
    <p:extLst>
      <p:ext uri="{BB962C8B-B14F-4D97-AF65-F5344CB8AC3E}">
        <p14:creationId xmlns:p14="http://schemas.microsoft.com/office/powerpoint/2010/main" val="2806372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685800" y="404664"/>
            <a:ext cx="7772400" cy="936104"/>
          </a:xfrm>
        </p:spPr>
        <p:txBody>
          <a:bodyPr/>
          <a:lstStyle/>
          <a:p>
            <a:r>
              <a:rPr lang="en-GB" sz="4000" dirty="0">
                <a:solidFill>
                  <a:srgbClr val="C00000"/>
                </a:solidFill>
              </a:rPr>
              <a:t>County Lines</a:t>
            </a:r>
            <a:endParaRPr lang="en-GB" dirty="0">
              <a:solidFill>
                <a:srgbClr val="C00000"/>
              </a:solidFill>
            </a:endParaRP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685800" y="1340768"/>
            <a:ext cx="7772400" cy="4464496"/>
          </a:xfrm>
        </p:spPr>
        <p:txBody>
          <a:bodyPr/>
          <a:lstStyle/>
          <a:p>
            <a:r>
              <a:rPr lang="en-GB" sz="2800" i="1" dirty="0"/>
              <a:t>Gangs / organised criminal networks involved in exporting illegal drugs using dedicated mobile phone lines or other form of ‘deal line’</a:t>
            </a:r>
          </a:p>
          <a:p>
            <a:endParaRPr lang="en-GB" sz="2800" i="1" dirty="0"/>
          </a:p>
          <a:p>
            <a:r>
              <a:rPr lang="en-GB" sz="2800" dirty="0"/>
              <a:t>Offenders often use coercion, intimidation, violence (including sexual) and weapons to ensure compliance of victims</a:t>
            </a:r>
          </a:p>
          <a:p>
            <a:endParaRPr lang="en-GB" sz="2800" dirty="0"/>
          </a:p>
          <a:p>
            <a:r>
              <a:rPr lang="en-GB" sz="2800" dirty="0"/>
              <a:t>Children increasingly being targeted / recruited on social media</a:t>
            </a:r>
          </a:p>
          <a:p>
            <a:endParaRPr lang="en-GB" sz="2400" dirty="0"/>
          </a:p>
        </p:txBody>
      </p:sp>
    </p:spTree>
    <p:extLst>
      <p:ext uri="{BB962C8B-B14F-4D97-AF65-F5344CB8AC3E}">
        <p14:creationId xmlns:p14="http://schemas.microsoft.com/office/powerpoint/2010/main" val="1230519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auto">
          <a:xfrm>
            <a:off x="457200" y="549275"/>
            <a:ext cx="8003232" cy="5032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600" b="0" i="0" u="none" strike="noStrike" kern="0" cap="none" spc="0" normalizeH="0" baseline="0" noProof="0" dirty="0">
                <a:ln>
                  <a:noFill/>
                </a:ln>
                <a:solidFill>
                  <a:srgbClr val="C00000"/>
                </a:solidFill>
                <a:effectLst/>
                <a:uLnTx/>
                <a:uFillTx/>
                <a:latin typeface="+mn-lt"/>
                <a:ea typeface="MS PGothic" pitchFamily="34" charset="-128"/>
                <a:cs typeface="+mn-cs"/>
              </a:rPr>
              <a:t>County Lines - indicators</a:t>
            </a:r>
          </a:p>
        </p:txBody>
      </p:sp>
      <p:sp>
        <p:nvSpPr>
          <p:cNvPr id="4" name="Content Placeholder 3"/>
          <p:cNvSpPr>
            <a:spLocks noGrp="1"/>
          </p:cNvSpPr>
          <p:nvPr>
            <p:ph sz="half" idx="2"/>
          </p:nvPr>
        </p:nvSpPr>
        <p:spPr>
          <a:xfrm>
            <a:off x="457200" y="1196752"/>
            <a:ext cx="8219256" cy="4929411"/>
          </a:xfrm>
        </p:spPr>
        <p:txBody>
          <a:bodyPr/>
          <a:lstStyle/>
          <a:p>
            <a:pPr marL="0" indent="0">
              <a:spcBef>
                <a:spcPts val="0"/>
              </a:spcBef>
              <a:spcAft>
                <a:spcPts val="600"/>
              </a:spcAft>
              <a:buNone/>
            </a:pPr>
            <a:r>
              <a:rPr lang="en-GB" sz="2600" dirty="0"/>
              <a:t>Indicators set out for CCE / CSE, plus potentially:</a:t>
            </a:r>
          </a:p>
          <a:p>
            <a:pPr marL="0" indent="0">
              <a:spcBef>
                <a:spcPts val="0"/>
              </a:spcBef>
              <a:spcAft>
                <a:spcPts val="600"/>
              </a:spcAft>
              <a:buNone/>
            </a:pPr>
            <a:endParaRPr lang="en-GB" sz="2600" dirty="0"/>
          </a:p>
          <a:p>
            <a:pPr>
              <a:spcBef>
                <a:spcPts val="0"/>
              </a:spcBef>
              <a:spcAft>
                <a:spcPts val="600"/>
              </a:spcAft>
            </a:pPr>
            <a:r>
              <a:rPr lang="en-GB" sz="2600" dirty="0"/>
              <a:t>Missing / subsequently found in other areas</a:t>
            </a:r>
          </a:p>
          <a:p>
            <a:pPr>
              <a:spcBef>
                <a:spcPts val="0"/>
              </a:spcBef>
              <a:spcAft>
                <a:spcPts val="600"/>
              </a:spcAft>
            </a:pPr>
            <a:r>
              <a:rPr lang="en-GB" sz="2600" dirty="0"/>
              <a:t>Victim / perpetrator of serious violence</a:t>
            </a:r>
          </a:p>
          <a:p>
            <a:pPr>
              <a:spcBef>
                <a:spcPts val="0"/>
              </a:spcBef>
              <a:spcAft>
                <a:spcPts val="600"/>
              </a:spcAft>
            </a:pPr>
            <a:r>
              <a:rPr lang="en-GB" sz="2600" dirty="0"/>
              <a:t>Involved in selling / moving / collecting money for drugs</a:t>
            </a:r>
          </a:p>
          <a:p>
            <a:pPr>
              <a:spcBef>
                <a:spcPts val="0"/>
              </a:spcBef>
              <a:spcAft>
                <a:spcPts val="600"/>
              </a:spcAft>
            </a:pPr>
            <a:r>
              <a:rPr lang="en-GB" sz="2600" dirty="0"/>
              <a:t>Exposed to techniques to conceal drugs (internally to avoid detection)</a:t>
            </a:r>
          </a:p>
          <a:p>
            <a:pPr>
              <a:spcBef>
                <a:spcPts val="0"/>
              </a:spcBef>
              <a:spcAft>
                <a:spcPts val="600"/>
              </a:spcAft>
            </a:pPr>
            <a:r>
              <a:rPr lang="en-GB" sz="2600" dirty="0"/>
              <a:t>Found in accommodation where there is drug activity (trap house / cuckooing)</a:t>
            </a:r>
          </a:p>
          <a:p>
            <a:pPr>
              <a:spcBef>
                <a:spcPts val="0"/>
              </a:spcBef>
              <a:spcAft>
                <a:spcPts val="600"/>
              </a:spcAft>
            </a:pPr>
            <a:r>
              <a:rPr lang="en-GB" sz="2600" dirty="0"/>
              <a:t>Bank account used to facilitate drug dealing</a:t>
            </a:r>
          </a:p>
          <a:p>
            <a:pPr>
              <a:spcBef>
                <a:spcPts val="0"/>
              </a:spcBef>
              <a:spcAft>
                <a:spcPts val="600"/>
              </a:spcAft>
            </a:pPr>
            <a:endParaRPr lang="en-GB" sz="2800" dirty="0"/>
          </a:p>
        </p:txBody>
      </p:sp>
    </p:spTree>
    <p:extLst>
      <p:ext uri="{BB962C8B-B14F-4D97-AF65-F5344CB8AC3E}">
        <p14:creationId xmlns:p14="http://schemas.microsoft.com/office/powerpoint/2010/main" val="14650297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auto">
          <a:xfrm>
            <a:off x="457200" y="549275"/>
            <a:ext cx="4043363" cy="5032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600" b="0" i="0" u="none" strike="noStrike" kern="0" cap="none" spc="0" normalizeH="0" baseline="0" noProof="0" dirty="0">
                <a:ln>
                  <a:noFill/>
                </a:ln>
                <a:solidFill>
                  <a:srgbClr val="C00000"/>
                </a:solidFill>
                <a:effectLst/>
                <a:uLnTx/>
                <a:uFillTx/>
                <a:latin typeface="+mn-lt"/>
                <a:ea typeface="MS PGothic" pitchFamily="34" charset="-128"/>
                <a:cs typeface="+mn-cs"/>
              </a:rPr>
              <a:t>Cybercrime</a:t>
            </a:r>
          </a:p>
        </p:txBody>
      </p:sp>
      <p:sp>
        <p:nvSpPr>
          <p:cNvPr id="4" name="Content Placeholder 3"/>
          <p:cNvSpPr>
            <a:spLocks noGrp="1"/>
          </p:cNvSpPr>
          <p:nvPr>
            <p:ph sz="half" idx="2"/>
          </p:nvPr>
        </p:nvSpPr>
        <p:spPr>
          <a:xfrm>
            <a:off x="457200" y="1196752"/>
            <a:ext cx="8219256" cy="4929411"/>
          </a:xfrm>
        </p:spPr>
        <p:txBody>
          <a:bodyPr/>
          <a:lstStyle/>
          <a:p>
            <a:pPr marL="0" indent="0">
              <a:spcBef>
                <a:spcPts val="0"/>
              </a:spcBef>
              <a:spcAft>
                <a:spcPts val="600"/>
              </a:spcAft>
              <a:buNone/>
            </a:pPr>
            <a:r>
              <a:rPr lang="en-GB" i="1" dirty="0"/>
              <a:t>Criminal activity committed using computers and / or the internet:</a:t>
            </a:r>
          </a:p>
          <a:p>
            <a:pPr marL="0" indent="0">
              <a:spcBef>
                <a:spcPts val="0"/>
              </a:spcBef>
              <a:spcAft>
                <a:spcPts val="600"/>
              </a:spcAft>
              <a:buNone/>
            </a:pPr>
            <a:endParaRPr lang="en-GB" i="1" dirty="0"/>
          </a:p>
          <a:p>
            <a:pPr lvl="1" indent="-342900">
              <a:spcBef>
                <a:spcPts val="0"/>
              </a:spcBef>
              <a:spcAft>
                <a:spcPts val="600"/>
              </a:spcAft>
              <a:buFontTx/>
              <a:buChar char="-"/>
            </a:pPr>
            <a:r>
              <a:rPr lang="en-GB" sz="2400" i="1" dirty="0"/>
              <a:t>Cyber-enabled (crimes that happen offline but enabled at scale and speed online)</a:t>
            </a:r>
          </a:p>
          <a:p>
            <a:pPr lvl="1" indent="-342900">
              <a:spcBef>
                <a:spcPts val="0"/>
              </a:spcBef>
              <a:spcAft>
                <a:spcPts val="600"/>
              </a:spcAft>
              <a:buFontTx/>
              <a:buChar char="-"/>
            </a:pPr>
            <a:r>
              <a:rPr lang="en-GB" sz="2400" i="1" dirty="0"/>
              <a:t>Cyber-dependent (crimes committed only by computer)</a:t>
            </a:r>
          </a:p>
          <a:p>
            <a:pPr marL="0" indent="0">
              <a:spcBef>
                <a:spcPts val="0"/>
              </a:spcBef>
              <a:spcAft>
                <a:spcPts val="600"/>
              </a:spcAft>
              <a:buNone/>
            </a:pPr>
            <a:endParaRPr lang="en-GB" dirty="0"/>
          </a:p>
          <a:p>
            <a:pPr marL="0" indent="0">
              <a:spcBef>
                <a:spcPts val="0"/>
              </a:spcBef>
              <a:spcAft>
                <a:spcPts val="600"/>
              </a:spcAft>
              <a:buNone/>
            </a:pPr>
            <a:r>
              <a:rPr lang="en-GB" dirty="0"/>
              <a:t>Children with particular skill and interest in computing and technology may inadvertently or deliberately stray into cyber-dependent crime</a:t>
            </a:r>
          </a:p>
          <a:p>
            <a:pPr marL="0" indent="0">
              <a:spcBef>
                <a:spcPts val="0"/>
              </a:spcBef>
              <a:spcAft>
                <a:spcPts val="600"/>
              </a:spcAft>
              <a:buNone/>
            </a:pPr>
            <a:endParaRPr lang="en-GB" sz="2200" dirty="0"/>
          </a:p>
          <a:p>
            <a:pPr marL="0" indent="0">
              <a:spcBef>
                <a:spcPts val="0"/>
              </a:spcBef>
              <a:spcAft>
                <a:spcPts val="600"/>
              </a:spcAft>
              <a:buNone/>
            </a:pPr>
            <a:endParaRPr lang="en-GB" sz="2200" dirty="0"/>
          </a:p>
        </p:txBody>
      </p:sp>
    </p:spTree>
    <p:extLst>
      <p:ext uri="{BB962C8B-B14F-4D97-AF65-F5344CB8AC3E}">
        <p14:creationId xmlns:p14="http://schemas.microsoft.com/office/powerpoint/2010/main" val="3009733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C688-502A-484E-A756-3FB798500245}"/>
              </a:ext>
            </a:extLst>
          </p:cNvPr>
          <p:cNvSpPr>
            <a:spLocks noGrp="1"/>
          </p:cNvSpPr>
          <p:nvPr>
            <p:ph type="ctrTitle"/>
          </p:nvPr>
        </p:nvSpPr>
        <p:spPr>
          <a:xfrm>
            <a:off x="683568" y="548680"/>
            <a:ext cx="7774632" cy="936104"/>
          </a:xfrm>
        </p:spPr>
        <p:txBody>
          <a:bodyPr/>
          <a:lstStyle/>
          <a:p>
            <a:r>
              <a:rPr lang="en-GB" sz="3200" dirty="0">
                <a:solidFill>
                  <a:srgbClr val="C00000"/>
                </a:solidFill>
              </a:rPr>
              <a:t>Domestic abuse (defined under the DA Act 2021)</a:t>
            </a:r>
          </a:p>
        </p:txBody>
      </p:sp>
      <p:sp>
        <p:nvSpPr>
          <p:cNvPr id="3" name="Subtitle 2">
            <a:extLst>
              <a:ext uri="{FF2B5EF4-FFF2-40B4-BE49-F238E27FC236}">
                <a16:creationId xmlns:a16="http://schemas.microsoft.com/office/drawing/2014/main" id="{F8BDF9AB-0CCD-4DCA-A11A-45BB9E19E93E}"/>
              </a:ext>
            </a:extLst>
          </p:cNvPr>
          <p:cNvSpPr>
            <a:spLocks noGrp="1"/>
          </p:cNvSpPr>
          <p:nvPr>
            <p:ph type="subTitle" idx="1"/>
          </p:nvPr>
        </p:nvSpPr>
        <p:spPr>
          <a:xfrm>
            <a:off x="683568" y="1700808"/>
            <a:ext cx="7774632" cy="4176464"/>
          </a:xfrm>
        </p:spPr>
        <p:txBody>
          <a:bodyPr/>
          <a:lstStyle/>
          <a:p>
            <a:pPr algn="l"/>
            <a:r>
              <a:rPr lang="en-GB" sz="1800" b="0" i="0" dirty="0">
                <a:solidFill>
                  <a:srgbClr val="000000"/>
                </a:solidFill>
                <a:effectLst/>
              </a:rPr>
              <a:t>Behaviour of a person (A) towards another person (B) is “domestic abuse” if:</a:t>
            </a:r>
          </a:p>
          <a:p>
            <a:pPr algn="l"/>
            <a:r>
              <a:rPr lang="en-GB" sz="1800" b="0" i="0" dirty="0">
                <a:solidFill>
                  <a:srgbClr val="000000"/>
                </a:solidFill>
                <a:effectLst/>
              </a:rPr>
              <a:t>(a) A and B are each aged 16 or over and are personally connected to each other, and</a:t>
            </a:r>
          </a:p>
          <a:p>
            <a:pPr algn="l"/>
            <a:r>
              <a:rPr lang="en-GB" sz="1800" b="0" i="0" dirty="0">
                <a:solidFill>
                  <a:srgbClr val="000000"/>
                </a:solidFill>
                <a:effectLst/>
              </a:rPr>
              <a:t>(b) the behaviour is abusive</a:t>
            </a:r>
          </a:p>
          <a:p>
            <a:pPr algn="l"/>
            <a:endParaRPr lang="en-GB"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The Act says b</a:t>
            </a:r>
            <a:r>
              <a:rPr kumimoji="0" lang="en-GB" sz="1800" b="0" i="0" u="none" strike="noStrike" kern="1200" cap="none" spc="0" normalizeH="0" baseline="0" noProof="0" dirty="0">
                <a:ln>
                  <a:noFill/>
                </a:ln>
                <a:solidFill>
                  <a:srgbClr val="000000"/>
                </a:solidFill>
                <a:effectLst/>
                <a:uLnTx/>
                <a:uFillTx/>
                <a:ea typeface="+mn-ea"/>
                <a:cs typeface="+mn-cs"/>
              </a:rPr>
              <a:t>ehaviour is “abusive” if it consists of any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ea typeface="+mn-ea"/>
                <a:cs typeface="+mn-cs"/>
              </a:rPr>
              <a:t>(a)physical or sexual abuse;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ea typeface="+mn-ea"/>
                <a:cs typeface="+mn-cs"/>
              </a:rPr>
              <a:t>(b)violent or threatening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ea typeface="+mn-ea"/>
                <a:cs typeface="+mn-cs"/>
              </a:rPr>
              <a:t>(c)controlling or coercive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ea typeface="+mn-ea"/>
                <a:cs typeface="+mn-cs"/>
              </a:rPr>
              <a:t>(d)economic abuse (see subsection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ea typeface="+mn-ea"/>
                <a:cs typeface="+mn-cs"/>
              </a:rPr>
              <a:t>(e)psychological, emotional or other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ea typeface="+mn-ea"/>
                <a:cs typeface="+mn-cs"/>
              </a:rPr>
              <a:t>It does not matter whether the behaviour consists of a single incident or a course of conduct</a:t>
            </a:r>
            <a:endParaRPr lang="en-GB" sz="1800" b="0" i="0" dirty="0">
              <a:solidFill>
                <a:srgbClr val="000000"/>
              </a:solidFill>
              <a:effectLst/>
            </a:endParaRPr>
          </a:p>
          <a:p>
            <a:endParaRPr lang="en-GB" dirty="0"/>
          </a:p>
        </p:txBody>
      </p:sp>
    </p:spTree>
    <p:extLst>
      <p:ext uri="{BB962C8B-B14F-4D97-AF65-F5344CB8AC3E}">
        <p14:creationId xmlns:p14="http://schemas.microsoft.com/office/powerpoint/2010/main" val="122748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C688-502A-484E-A756-3FB798500245}"/>
              </a:ext>
            </a:extLst>
          </p:cNvPr>
          <p:cNvSpPr>
            <a:spLocks noGrp="1"/>
          </p:cNvSpPr>
          <p:nvPr>
            <p:ph type="ctrTitle"/>
          </p:nvPr>
        </p:nvSpPr>
        <p:spPr>
          <a:xfrm>
            <a:off x="685800" y="548680"/>
            <a:ext cx="7772400" cy="432048"/>
          </a:xfrm>
        </p:spPr>
        <p:txBody>
          <a:bodyPr/>
          <a:lstStyle/>
          <a:p>
            <a:r>
              <a:rPr lang="en-GB" dirty="0">
                <a:solidFill>
                  <a:srgbClr val="C00000"/>
                </a:solidFill>
              </a:rPr>
              <a:t>Domestic abuse</a:t>
            </a:r>
            <a:endParaRPr lang="en-GB" dirty="0">
              <a:solidFill>
                <a:srgbClr val="FF0000"/>
              </a:solidFill>
            </a:endParaRPr>
          </a:p>
        </p:txBody>
      </p:sp>
      <p:sp>
        <p:nvSpPr>
          <p:cNvPr id="3" name="Subtitle 2">
            <a:extLst>
              <a:ext uri="{FF2B5EF4-FFF2-40B4-BE49-F238E27FC236}">
                <a16:creationId xmlns:a16="http://schemas.microsoft.com/office/drawing/2014/main" id="{F8BDF9AB-0CCD-4DCA-A11A-45BB9E19E93E}"/>
              </a:ext>
            </a:extLst>
          </p:cNvPr>
          <p:cNvSpPr>
            <a:spLocks noGrp="1"/>
          </p:cNvSpPr>
          <p:nvPr>
            <p:ph type="subTitle" idx="1"/>
          </p:nvPr>
        </p:nvSpPr>
        <p:spPr>
          <a:xfrm>
            <a:off x="685800" y="1196752"/>
            <a:ext cx="7772400" cy="4680520"/>
          </a:xfrm>
        </p:spPr>
        <p:txBody>
          <a:bodyPr/>
          <a:lstStyle/>
          <a:p>
            <a:pPr marL="342900" indent="-342900">
              <a:buFont typeface="Arial" panose="020B0604020202020204" pitchFamily="34" charset="0"/>
              <a:buChar char="•"/>
            </a:pPr>
            <a:r>
              <a:rPr lang="en-GB" dirty="0"/>
              <a:t>DA Act received Royal Assent in April 2021</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Act recognises impact of DA on children as victims in own right, if they see, hear or experience effects of abuse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Experiencing domestic abuse and/or violence can have a serious, long lasting emotional and psychological impact on children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Young people can also experience DA within their own intimate relationships (if under 16, will not be legally recognised as DA, but may constitute a child protection issue and require a response)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648750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C688-502A-484E-A756-3FB798500245}"/>
              </a:ext>
            </a:extLst>
          </p:cNvPr>
          <p:cNvSpPr>
            <a:spLocks noGrp="1"/>
          </p:cNvSpPr>
          <p:nvPr>
            <p:ph type="ctrTitle"/>
          </p:nvPr>
        </p:nvSpPr>
        <p:spPr>
          <a:xfrm>
            <a:off x="685800" y="548680"/>
            <a:ext cx="7772400" cy="432048"/>
          </a:xfrm>
        </p:spPr>
        <p:txBody>
          <a:bodyPr/>
          <a:lstStyle/>
          <a:p>
            <a:r>
              <a:rPr lang="en-GB" dirty="0">
                <a:solidFill>
                  <a:srgbClr val="C00000"/>
                </a:solidFill>
              </a:rPr>
              <a:t>Domestic abuse – support available</a:t>
            </a:r>
            <a:endParaRPr lang="en-GB" dirty="0">
              <a:solidFill>
                <a:srgbClr val="FF0000"/>
              </a:solidFill>
            </a:endParaRPr>
          </a:p>
        </p:txBody>
      </p:sp>
      <p:sp>
        <p:nvSpPr>
          <p:cNvPr id="3" name="Subtitle 2">
            <a:extLst>
              <a:ext uri="{FF2B5EF4-FFF2-40B4-BE49-F238E27FC236}">
                <a16:creationId xmlns:a16="http://schemas.microsoft.com/office/drawing/2014/main" id="{F8BDF9AB-0CCD-4DCA-A11A-45BB9E19E93E}"/>
              </a:ext>
            </a:extLst>
          </p:cNvPr>
          <p:cNvSpPr>
            <a:spLocks noGrp="1"/>
          </p:cNvSpPr>
          <p:nvPr>
            <p:ph type="subTitle" idx="1"/>
          </p:nvPr>
        </p:nvSpPr>
        <p:spPr>
          <a:xfrm>
            <a:off x="685800" y="1196752"/>
            <a:ext cx="7772400" cy="4680520"/>
          </a:xfrm>
        </p:spPr>
        <p:txBody>
          <a:bodyPr/>
          <a:lstStyle/>
          <a:p>
            <a:r>
              <a:rPr lang="en-GB" dirty="0">
                <a:hlinkClick r:id="rId3"/>
              </a:rPr>
              <a:t>Refuge</a:t>
            </a:r>
            <a:r>
              <a:rPr lang="en-GB" dirty="0"/>
              <a:t> runs (free of charge / 24 hour) National Domestic Abuse Helpline:0808 2000 247</a:t>
            </a:r>
            <a:endParaRPr lang="en-GB" dirty="0">
              <a:hlinkClick r:id="rId4"/>
            </a:endParaRPr>
          </a:p>
          <a:p>
            <a:endParaRPr lang="en-GB" dirty="0">
              <a:hlinkClick r:id="rId4"/>
            </a:endParaRPr>
          </a:p>
          <a:p>
            <a:r>
              <a:rPr lang="en-GB" dirty="0">
                <a:hlinkClick r:id="rId4"/>
              </a:rPr>
              <a:t>NSPCC - signs, symptoms and effects of domestic abuse</a:t>
            </a:r>
            <a:endParaRPr lang="en-GB" dirty="0"/>
          </a:p>
          <a:p>
            <a:endParaRPr lang="en-GB" dirty="0"/>
          </a:p>
          <a:p>
            <a:r>
              <a:rPr lang="en-GB" dirty="0">
                <a:hlinkClick r:id="rId5"/>
              </a:rPr>
              <a:t>Safe Lives - young people and domestic abuse</a:t>
            </a:r>
            <a:endParaRPr lang="en-GB" dirty="0"/>
          </a:p>
          <a:p>
            <a:endParaRPr lang="en-GB" dirty="0"/>
          </a:p>
          <a:p>
            <a:r>
              <a:rPr lang="en-GB" dirty="0">
                <a:hlinkClick r:id="rId6"/>
              </a:rPr>
              <a:t>Southend / Essex / Thurrock domestic abuse partnership</a:t>
            </a:r>
            <a:r>
              <a:rPr lang="en-GB" dirty="0"/>
              <a:t> </a:t>
            </a:r>
          </a:p>
          <a:p>
            <a:endParaRPr lang="en-GB" dirty="0"/>
          </a:p>
          <a:p>
            <a:r>
              <a:rPr lang="en-GB" dirty="0"/>
              <a:t>This </a:t>
            </a:r>
            <a:r>
              <a:rPr lang="en-GB" dirty="0">
                <a:hlinkClick r:id="rId7"/>
              </a:rPr>
              <a:t>quick reference guide</a:t>
            </a:r>
            <a:r>
              <a:rPr lang="en-GB" dirty="0"/>
              <a:t> ​provides a useful oversight of DA arrangements in Essex</a:t>
            </a:r>
          </a:p>
        </p:txBody>
      </p:sp>
    </p:spTree>
    <p:extLst>
      <p:ext uri="{BB962C8B-B14F-4D97-AF65-F5344CB8AC3E}">
        <p14:creationId xmlns:p14="http://schemas.microsoft.com/office/powerpoint/2010/main" val="3556574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848600" cy="1152128"/>
          </a:xfrm>
        </p:spPr>
        <p:txBody>
          <a:bodyPr/>
          <a:lstStyle/>
          <a:p>
            <a:r>
              <a:rPr lang="en-GB" dirty="0">
                <a:solidFill>
                  <a:srgbClr val="C00000"/>
                </a:solidFill>
              </a:rPr>
              <a:t>Homelessness</a:t>
            </a:r>
          </a:p>
        </p:txBody>
      </p:sp>
      <p:sp>
        <p:nvSpPr>
          <p:cNvPr id="3" name="Content Placeholder 2"/>
          <p:cNvSpPr>
            <a:spLocks noGrp="1"/>
          </p:cNvSpPr>
          <p:nvPr>
            <p:ph idx="1"/>
          </p:nvPr>
        </p:nvSpPr>
        <p:spPr>
          <a:xfrm>
            <a:off x="685800" y="1412776"/>
            <a:ext cx="7848600" cy="4454624"/>
          </a:xfrm>
        </p:spPr>
        <p:txBody>
          <a:bodyPr/>
          <a:lstStyle/>
          <a:p>
            <a:r>
              <a:rPr lang="en-GB" sz="2800" dirty="0"/>
              <a:t>Risk to welfare of child</a:t>
            </a:r>
          </a:p>
          <a:p>
            <a:endParaRPr lang="en-GB" sz="2800" dirty="0"/>
          </a:p>
          <a:p>
            <a:r>
              <a:rPr lang="en-GB" sz="2800" dirty="0"/>
              <a:t>School can support in raising / progressing concerns with local authority</a:t>
            </a:r>
          </a:p>
          <a:p>
            <a:pPr marL="400050" lvl="1" indent="0">
              <a:buNone/>
            </a:pPr>
            <a:r>
              <a:rPr lang="en-GB" sz="2800" i="1" dirty="0">
                <a:solidFill>
                  <a:srgbClr val="C00000"/>
                </a:solidFill>
              </a:rPr>
              <a:t>What is the impact on the child?</a:t>
            </a:r>
          </a:p>
          <a:p>
            <a:pPr marL="400050" lvl="1" indent="0">
              <a:buNone/>
            </a:pPr>
            <a:endParaRPr lang="en-GB" sz="2800" i="1" dirty="0">
              <a:solidFill>
                <a:srgbClr val="FF0000"/>
              </a:solidFill>
            </a:endParaRPr>
          </a:p>
          <a:p>
            <a:r>
              <a:rPr lang="en-GB" sz="2800" dirty="0"/>
              <a:t>Homeless Reduction Act 2017 – places new duties on local authorities</a:t>
            </a:r>
          </a:p>
          <a:p>
            <a:endParaRPr lang="en-GB" sz="2800" dirty="0"/>
          </a:p>
        </p:txBody>
      </p:sp>
    </p:spTree>
    <p:extLst>
      <p:ext uri="{BB962C8B-B14F-4D97-AF65-F5344CB8AC3E}">
        <p14:creationId xmlns:p14="http://schemas.microsoft.com/office/powerpoint/2010/main" val="347080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04" y="116632"/>
            <a:ext cx="8066856" cy="1224136"/>
          </a:xfrm>
        </p:spPr>
        <p:txBody>
          <a:bodyPr/>
          <a:lstStyle/>
          <a:p>
            <a:br>
              <a:rPr lang="en-GB" dirty="0">
                <a:solidFill>
                  <a:srgbClr val="FF0000"/>
                </a:solidFill>
              </a:rPr>
            </a:br>
            <a:r>
              <a:rPr lang="en-GB" dirty="0">
                <a:solidFill>
                  <a:srgbClr val="C00000"/>
                </a:solidFill>
              </a:rPr>
              <a:t>Working Together to Safeguard Children (HMG, 2018)</a:t>
            </a:r>
            <a:br>
              <a:rPr lang="en-GB" dirty="0">
                <a:solidFill>
                  <a:srgbClr val="C00000"/>
                </a:solidFill>
              </a:rPr>
            </a:br>
            <a:endParaRPr lang="en-GB" dirty="0">
              <a:solidFill>
                <a:srgbClr val="C00000"/>
              </a:solidFill>
            </a:endParaRPr>
          </a:p>
        </p:txBody>
      </p:sp>
      <p:sp>
        <p:nvSpPr>
          <p:cNvPr id="3" name="Content Placeholder 2"/>
          <p:cNvSpPr>
            <a:spLocks noGrp="1"/>
          </p:cNvSpPr>
          <p:nvPr>
            <p:ph idx="1"/>
          </p:nvPr>
        </p:nvSpPr>
        <p:spPr>
          <a:xfrm>
            <a:off x="467544" y="836712"/>
            <a:ext cx="8066856" cy="5030688"/>
          </a:xfrm>
        </p:spPr>
        <p:txBody>
          <a:bodyPr/>
          <a:lstStyle/>
          <a:p>
            <a:pPr marL="0" indent="0">
              <a:buNone/>
            </a:pPr>
            <a:endParaRPr lang="en-GB" sz="2400" dirty="0"/>
          </a:p>
          <a:p>
            <a:pPr marL="0" indent="0">
              <a:buNone/>
            </a:pPr>
            <a:r>
              <a:rPr lang="en-GB" sz="2800" dirty="0"/>
              <a:t>Two key principles: </a:t>
            </a:r>
          </a:p>
          <a:p>
            <a:pPr marL="0" indent="0">
              <a:buNone/>
            </a:pPr>
            <a:endParaRPr lang="en-GB" sz="2800" dirty="0"/>
          </a:p>
          <a:p>
            <a:pPr lvl="1" indent="-342900"/>
            <a:r>
              <a:rPr lang="en-GB" sz="2800" b="1" dirty="0"/>
              <a:t>Safeguarding is everyone's responsibility</a:t>
            </a:r>
            <a:r>
              <a:rPr lang="en-GB" sz="2800" dirty="0"/>
              <a:t>: for services to be effective each individual and organisation should play their full part; </a:t>
            </a:r>
          </a:p>
          <a:p>
            <a:pPr lvl="1" indent="-342900"/>
            <a:endParaRPr lang="en-GB" sz="2800" dirty="0"/>
          </a:p>
          <a:p>
            <a:pPr lvl="1" indent="-342900"/>
            <a:r>
              <a:rPr lang="en-GB" sz="2800" b="1" dirty="0"/>
              <a:t>A child centred approach</a:t>
            </a:r>
            <a:r>
              <a:rPr lang="en-GB" sz="2800" dirty="0"/>
              <a:t>: for services to be effective they should be based on a clear understanding of the needs and views of children. </a:t>
            </a:r>
          </a:p>
          <a:p>
            <a:pPr marL="0" indent="0">
              <a:buNone/>
            </a:pPr>
            <a:endParaRPr lang="en-GB" sz="2400" dirty="0"/>
          </a:p>
          <a:p>
            <a:endParaRPr lang="en-GB" sz="2400" dirty="0"/>
          </a:p>
        </p:txBody>
      </p:sp>
    </p:spTree>
    <p:extLst>
      <p:ext uri="{BB962C8B-B14F-4D97-AF65-F5344CB8AC3E}">
        <p14:creationId xmlns:p14="http://schemas.microsoft.com/office/powerpoint/2010/main" val="40884022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sz="3600" dirty="0">
                <a:solidFill>
                  <a:srgbClr val="C00000"/>
                </a:solidFill>
              </a:rPr>
              <a:t>(So called) Honour-based abuse</a:t>
            </a:r>
            <a:endParaRPr lang="en-GB" dirty="0">
              <a:solidFill>
                <a:srgbClr val="C00000"/>
              </a:solidFill>
            </a:endParaRPr>
          </a:p>
        </p:txBody>
      </p:sp>
      <p:sp>
        <p:nvSpPr>
          <p:cNvPr id="3" name="Text Placeholder 2"/>
          <p:cNvSpPr>
            <a:spLocks noGrp="1"/>
          </p:cNvSpPr>
          <p:nvPr>
            <p:ph type="body" idx="1"/>
          </p:nvPr>
        </p:nvSpPr>
        <p:spPr>
          <a:xfrm>
            <a:off x="457200" y="1052737"/>
            <a:ext cx="4040188" cy="432047"/>
          </a:xfrm>
        </p:spPr>
        <p:txBody>
          <a:bodyPr/>
          <a:lstStyle/>
          <a:p>
            <a:r>
              <a:rPr lang="en-GB" sz="2800" b="0" dirty="0">
                <a:solidFill>
                  <a:srgbClr val="C00000"/>
                </a:solidFill>
              </a:rPr>
              <a:t>FGM</a:t>
            </a:r>
          </a:p>
        </p:txBody>
      </p:sp>
      <p:sp>
        <p:nvSpPr>
          <p:cNvPr id="4" name="Content Placeholder 3"/>
          <p:cNvSpPr>
            <a:spLocks noGrp="1"/>
          </p:cNvSpPr>
          <p:nvPr>
            <p:ph sz="half" idx="2"/>
          </p:nvPr>
        </p:nvSpPr>
        <p:spPr>
          <a:xfrm>
            <a:off x="457200" y="1700808"/>
            <a:ext cx="4040188" cy="4425355"/>
          </a:xfrm>
        </p:spPr>
        <p:txBody>
          <a:bodyPr/>
          <a:lstStyle/>
          <a:p>
            <a:r>
              <a:rPr lang="en-GB" sz="2800" dirty="0"/>
              <a:t>Partial or total removal of female genitalia</a:t>
            </a:r>
          </a:p>
          <a:p>
            <a:endParaRPr lang="en-GB" sz="2800" dirty="0"/>
          </a:p>
          <a:p>
            <a:r>
              <a:rPr lang="en-GB" sz="2800" dirty="0"/>
              <a:t>Mandatory reporting duty for teachers</a:t>
            </a:r>
          </a:p>
          <a:p>
            <a:endParaRPr lang="en-GB" sz="2800" dirty="0"/>
          </a:p>
          <a:p>
            <a:r>
              <a:rPr lang="en-GB" sz="2800" dirty="0">
                <a:solidFill>
                  <a:srgbClr val="0070C0"/>
                </a:solidFill>
                <a:hlinkClick r:id="rId3">
                  <a:extLst>
                    <a:ext uri="{A12FA001-AC4F-418D-AE19-62706E023703}">
                      <ahyp:hlinkClr xmlns:ahyp="http://schemas.microsoft.com/office/drawing/2018/hyperlinkcolor" val="tx"/>
                    </a:ext>
                  </a:extLst>
                </a:hlinkClick>
              </a:rPr>
              <a:t>National FGM Centre</a:t>
            </a:r>
            <a:r>
              <a:rPr lang="en-GB" sz="2800" dirty="0">
                <a:solidFill>
                  <a:srgbClr val="0070C0"/>
                </a:solidFill>
              </a:rPr>
              <a:t> </a:t>
            </a:r>
          </a:p>
        </p:txBody>
      </p:sp>
      <p:sp>
        <p:nvSpPr>
          <p:cNvPr id="5" name="Text Placeholder 4"/>
          <p:cNvSpPr>
            <a:spLocks noGrp="1"/>
          </p:cNvSpPr>
          <p:nvPr>
            <p:ph type="body" sz="quarter" idx="3"/>
          </p:nvPr>
        </p:nvSpPr>
        <p:spPr>
          <a:xfrm>
            <a:off x="4645025" y="1052737"/>
            <a:ext cx="4041775" cy="432047"/>
          </a:xfrm>
        </p:spPr>
        <p:txBody>
          <a:bodyPr/>
          <a:lstStyle/>
          <a:p>
            <a:r>
              <a:rPr lang="en-GB" sz="2800" b="0" dirty="0">
                <a:solidFill>
                  <a:srgbClr val="C00000"/>
                </a:solidFill>
              </a:rPr>
              <a:t>Forced marriage</a:t>
            </a:r>
          </a:p>
        </p:txBody>
      </p:sp>
      <p:sp>
        <p:nvSpPr>
          <p:cNvPr id="6" name="Content Placeholder 5"/>
          <p:cNvSpPr>
            <a:spLocks noGrp="1"/>
          </p:cNvSpPr>
          <p:nvPr>
            <p:ph sz="quarter" idx="4"/>
          </p:nvPr>
        </p:nvSpPr>
        <p:spPr>
          <a:xfrm>
            <a:off x="4645025" y="1412776"/>
            <a:ext cx="4247455" cy="4713387"/>
          </a:xfrm>
        </p:spPr>
        <p:txBody>
          <a:bodyPr/>
          <a:lstStyle/>
          <a:p>
            <a:r>
              <a:rPr lang="en-GB" sz="2800" dirty="0"/>
              <a:t>Without consent of one / both parties - where violence, threats or any other form of coercion is used </a:t>
            </a:r>
          </a:p>
          <a:p>
            <a:r>
              <a:rPr lang="en-GB" sz="2800" dirty="0"/>
              <a:t>Threats can be physical or emotional and psychological</a:t>
            </a:r>
          </a:p>
          <a:p>
            <a:r>
              <a:rPr lang="en-GB" sz="2800" dirty="0"/>
              <a:t>Forced Marriage Unit:  </a:t>
            </a:r>
            <a:r>
              <a:rPr lang="en-GB" sz="2800" dirty="0">
                <a:solidFill>
                  <a:srgbClr val="0070C0"/>
                </a:solidFill>
                <a:hlinkClick r:id="rId4">
                  <a:extLst>
                    <a:ext uri="{A12FA001-AC4F-418D-AE19-62706E023703}">
                      <ahyp:hlinkClr xmlns:ahyp="http://schemas.microsoft.com/office/drawing/2018/hyperlinkcolor" val="tx"/>
                    </a:ext>
                  </a:extLst>
                </a:hlinkClick>
              </a:rPr>
              <a:t>fmu@fco.gov.uk</a:t>
            </a:r>
            <a:r>
              <a:rPr lang="en-GB" sz="2800" dirty="0">
                <a:solidFill>
                  <a:srgbClr val="0070C0"/>
                </a:solidFill>
              </a:rPr>
              <a:t> </a:t>
            </a:r>
          </a:p>
        </p:txBody>
      </p:sp>
    </p:spTree>
    <p:extLst>
      <p:ext uri="{BB962C8B-B14F-4D97-AF65-F5344CB8AC3E}">
        <p14:creationId xmlns:p14="http://schemas.microsoft.com/office/powerpoint/2010/main" val="10628218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3358-C6C3-4BD6-9A0E-1F73D2E9EAD3}"/>
              </a:ext>
            </a:extLst>
          </p:cNvPr>
          <p:cNvSpPr>
            <a:spLocks noGrp="1"/>
          </p:cNvSpPr>
          <p:nvPr>
            <p:ph type="title"/>
          </p:nvPr>
        </p:nvSpPr>
        <p:spPr>
          <a:xfrm>
            <a:off x="685800" y="188640"/>
            <a:ext cx="7848600" cy="864096"/>
          </a:xfrm>
        </p:spPr>
        <p:txBody>
          <a:bodyPr/>
          <a:lstStyle/>
          <a:p>
            <a:r>
              <a:rPr lang="en-GB" dirty="0">
                <a:solidFill>
                  <a:srgbClr val="C00000"/>
                </a:solidFill>
              </a:rPr>
              <a:t>Online safety</a:t>
            </a:r>
          </a:p>
        </p:txBody>
      </p:sp>
      <p:sp>
        <p:nvSpPr>
          <p:cNvPr id="3" name="Content Placeholder 2">
            <a:extLst>
              <a:ext uri="{FF2B5EF4-FFF2-40B4-BE49-F238E27FC236}">
                <a16:creationId xmlns:a16="http://schemas.microsoft.com/office/drawing/2014/main" id="{8FE8E860-4226-43A4-A4D7-478124AA10C6}"/>
              </a:ext>
            </a:extLst>
          </p:cNvPr>
          <p:cNvSpPr>
            <a:spLocks noGrp="1"/>
          </p:cNvSpPr>
          <p:nvPr>
            <p:ph idx="1"/>
          </p:nvPr>
        </p:nvSpPr>
        <p:spPr>
          <a:xfrm>
            <a:off x="719203" y="1196752"/>
            <a:ext cx="7848600" cy="5040560"/>
          </a:xfrm>
        </p:spPr>
        <p:txBody>
          <a:bodyPr/>
          <a:lstStyle/>
          <a:p>
            <a:r>
              <a:rPr lang="en-GB" sz="2400" dirty="0">
                <a:hlinkClick r:id="rId3"/>
              </a:rPr>
              <a:t>Teaching online safety in school (DfE, 2019)</a:t>
            </a:r>
            <a:endParaRPr lang="en-GB" sz="2400" dirty="0"/>
          </a:p>
          <a:p>
            <a:endParaRPr lang="en-GB" sz="2400" dirty="0"/>
          </a:p>
          <a:p>
            <a:r>
              <a:rPr lang="en-GB" sz="2400" dirty="0"/>
              <a:t>Technology a significant component of safeguarding issues – provides a platform that facilitates harm</a:t>
            </a:r>
          </a:p>
          <a:p>
            <a:endParaRPr lang="en-GB" sz="2400" dirty="0"/>
          </a:p>
          <a:p>
            <a:r>
              <a:rPr lang="en-GB" sz="2400" dirty="0"/>
              <a:t>3 main areas of risk:</a:t>
            </a:r>
          </a:p>
          <a:p>
            <a:endParaRPr lang="en-GB" sz="2400" dirty="0"/>
          </a:p>
          <a:p>
            <a:pPr lvl="1"/>
            <a:r>
              <a:rPr lang="en-GB" sz="2400" b="1" dirty="0"/>
              <a:t>Content:</a:t>
            </a:r>
            <a:r>
              <a:rPr lang="en-GB" sz="2400" dirty="0"/>
              <a:t> exposure to inappropriate / harmful material</a:t>
            </a:r>
          </a:p>
          <a:p>
            <a:pPr lvl="1"/>
            <a:r>
              <a:rPr lang="en-GB" sz="2400" b="1" dirty="0"/>
              <a:t>Contact:  </a:t>
            </a:r>
            <a:r>
              <a:rPr lang="en-GB" sz="2400" dirty="0"/>
              <a:t>subjected to harmful online interaction</a:t>
            </a:r>
          </a:p>
          <a:p>
            <a:pPr lvl="1"/>
            <a:r>
              <a:rPr lang="en-GB" sz="2400" b="1" dirty="0"/>
              <a:t>Conduct:  </a:t>
            </a:r>
            <a:r>
              <a:rPr lang="en-GB" sz="2400" dirty="0"/>
              <a:t>personal online behaviour that increases the likelihood of / causes harm</a:t>
            </a:r>
          </a:p>
        </p:txBody>
      </p:sp>
    </p:spTree>
    <p:extLst>
      <p:ext uri="{BB962C8B-B14F-4D97-AF65-F5344CB8AC3E}">
        <p14:creationId xmlns:p14="http://schemas.microsoft.com/office/powerpoint/2010/main" val="23725287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848600" cy="1008112"/>
          </a:xfrm>
        </p:spPr>
        <p:txBody>
          <a:bodyPr/>
          <a:lstStyle/>
          <a:p>
            <a:r>
              <a:rPr lang="en-GB" dirty="0">
                <a:solidFill>
                  <a:srgbClr val="C00000"/>
                </a:solidFill>
              </a:rPr>
              <a:t>Preventing radicalisation:</a:t>
            </a:r>
            <a:br>
              <a:rPr lang="en-GB" dirty="0">
                <a:solidFill>
                  <a:srgbClr val="C00000"/>
                </a:solidFill>
              </a:rPr>
            </a:br>
            <a:endParaRPr lang="en-GB" dirty="0">
              <a:solidFill>
                <a:srgbClr val="C00000"/>
              </a:solidFill>
            </a:endParaRPr>
          </a:p>
        </p:txBody>
      </p:sp>
      <p:sp>
        <p:nvSpPr>
          <p:cNvPr id="3" name="Content Placeholder 2"/>
          <p:cNvSpPr>
            <a:spLocks noGrp="1"/>
          </p:cNvSpPr>
          <p:nvPr>
            <p:ph idx="1"/>
          </p:nvPr>
        </p:nvSpPr>
        <p:spPr>
          <a:xfrm>
            <a:off x="685800" y="1052736"/>
            <a:ext cx="7848600" cy="4814664"/>
          </a:xfrm>
        </p:spPr>
        <p:txBody>
          <a:bodyPr/>
          <a:lstStyle/>
          <a:p>
            <a:pPr marL="0" indent="0" algn="just">
              <a:buNone/>
            </a:pPr>
            <a:r>
              <a:rPr lang="en-GB" sz="2200" dirty="0">
                <a:solidFill>
                  <a:srgbClr val="C00000"/>
                </a:solidFill>
                <a:hlinkClick r:id="rId3">
                  <a:extLst>
                    <a:ext uri="{A12FA001-AC4F-418D-AE19-62706E023703}">
                      <ahyp:hlinkClr xmlns:ahyp="http://schemas.microsoft.com/office/drawing/2018/hyperlinkcolor" val="tx"/>
                    </a:ext>
                  </a:extLst>
                </a:hlinkClick>
              </a:rPr>
              <a:t>Extremism</a:t>
            </a:r>
            <a:r>
              <a:rPr lang="en-GB" sz="2200" dirty="0"/>
              <a:t> - the vocal or active opposition to our fundamental values, including the rule of law, individual liberty and the mutual respect and tolerance of different faiths and beliefs</a:t>
            </a:r>
          </a:p>
          <a:p>
            <a:pPr marL="0" indent="0" algn="just">
              <a:buNone/>
            </a:pPr>
            <a:endParaRPr lang="en-GB" sz="2200" dirty="0"/>
          </a:p>
          <a:p>
            <a:pPr marL="0" indent="0" algn="just">
              <a:buNone/>
            </a:pPr>
            <a:r>
              <a:rPr lang="en-GB" sz="2200" dirty="0">
                <a:solidFill>
                  <a:srgbClr val="C00000"/>
                </a:solidFill>
                <a:hlinkClick r:id="rId4">
                  <a:extLst>
                    <a:ext uri="{A12FA001-AC4F-418D-AE19-62706E023703}">
                      <ahyp:hlinkClr xmlns:ahyp="http://schemas.microsoft.com/office/drawing/2018/hyperlinkcolor" val="tx"/>
                    </a:ext>
                  </a:extLst>
                </a:hlinkClick>
              </a:rPr>
              <a:t>Radicalisation</a:t>
            </a:r>
            <a:r>
              <a:rPr lang="en-GB" sz="2200" dirty="0">
                <a:solidFill>
                  <a:srgbClr val="C00000"/>
                </a:solidFill>
              </a:rPr>
              <a:t> </a:t>
            </a:r>
            <a:r>
              <a:rPr lang="en-GB" sz="2200" dirty="0"/>
              <a:t>- refers to the process by which a person comes to support terrorism and extremist ideologies associated with terrorist groups</a:t>
            </a:r>
          </a:p>
          <a:p>
            <a:pPr marL="0" indent="0" algn="just">
              <a:buNone/>
            </a:pPr>
            <a:endParaRPr lang="en-GB" sz="2200" dirty="0"/>
          </a:p>
          <a:p>
            <a:pPr marL="0" indent="0" algn="just">
              <a:buNone/>
            </a:pPr>
            <a:r>
              <a:rPr lang="en-GB" sz="2200" dirty="0">
                <a:solidFill>
                  <a:srgbClr val="C00000"/>
                </a:solidFill>
                <a:hlinkClick r:id="rId5">
                  <a:extLst>
                    <a:ext uri="{A12FA001-AC4F-418D-AE19-62706E023703}">
                      <ahyp:hlinkClr xmlns:ahyp="http://schemas.microsoft.com/office/drawing/2018/hyperlinkcolor" val="tx"/>
                    </a:ext>
                  </a:extLst>
                </a:hlinkClick>
              </a:rPr>
              <a:t>Terrorism</a:t>
            </a:r>
            <a:r>
              <a:rPr lang="en-GB" sz="2200" dirty="0"/>
              <a:t> - action that endangers / causes serious violence to a person/people; causes serious damage to property; or seriously interferes with / disrupts an electronic system. The use or threat must be designed to influence the government or to intimidate the public and is made for the purpose of advancing a political, religious or ideological cause</a:t>
            </a:r>
          </a:p>
        </p:txBody>
      </p:sp>
    </p:spTree>
    <p:extLst>
      <p:ext uri="{BB962C8B-B14F-4D97-AF65-F5344CB8AC3E}">
        <p14:creationId xmlns:p14="http://schemas.microsoft.com/office/powerpoint/2010/main" val="22681253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994848" cy="1080120"/>
          </a:xfrm>
        </p:spPr>
        <p:txBody>
          <a:bodyPr/>
          <a:lstStyle/>
          <a:p>
            <a:r>
              <a:rPr lang="en-GB" sz="4000" dirty="0">
                <a:solidFill>
                  <a:srgbClr val="C00000"/>
                </a:solidFill>
              </a:rPr>
              <a:t>What is PREVENT?</a:t>
            </a:r>
          </a:p>
        </p:txBody>
      </p:sp>
      <p:sp>
        <p:nvSpPr>
          <p:cNvPr id="3" name="Content Placeholder 2"/>
          <p:cNvSpPr>
            <a:spLocks noGrp="1"/>
          </p:cNvSpPr>
          <p:nvPr>
            <p:ph idx="1"/>
          </p:nvPr>
        </p:nvSpPr>
        <p:spPr>
          <a:xfrm>
            <a:off x="1187624" y="2996952"/>
            <a:ext cx="6480720" cy="2870448"/>
          </a:xfrm>
        </p:spPr>
        <p:txBody>
          <a:bodyPr/>
          <a:lstStyle/>
          <a:p>
            <a:pPr marL="0" indent="0" algn="ctr">
              <a:buNone/>
            </a:pPr>
            <a:r>
              <a:rPr lang="en-GB" sz="4800" dirty="0">
                <a:hlinkClick r:id="rId3"/>
              </a:rPr>
              <a:t>Home Office / Prevent</a:t>
            </a:r>
            <a:r>
              <a:rPr lang="en-GB" sz="4800" dirty="0"/>
              <a:t> </a:t>
            </a:r>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solidFill>
                  <a:srgbClr val="D00F44"/>
                </a:solidFill>
              </a:rPr>
              <a:pPr>
                <a:defRPr/>
              </a:pPr>
              <a:t>73</a:t>
            </a:fld>
            <a:endParaRPr lang="en-US">
              <a:solidFill>
                <a:srgbClr val="000000"/>
              </a:solidFill>
            </a:endParaRPr>
          </a:p>
        </p:txBody>
      </p:sp>
    </p:spTree>
    <p:extLst>
      <p:ext uri="{BB962C8B-B14F-4D97-AF65-F5344CB8AC3E}">
        <p14:creationId xmlns:p14="http://schemas.microsoft.com/office/powerpoint/2010/main" val="33342623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738336"/>
          </a:xfrm>
        </p:spPr>
        <p:txBody>
          <a:bodyPr/>
          <a:lstStyle/>
          <a:p>
            <a:r>
              <a:rPr lang="en-GB" dirty="0">
                <a:solidFill>
                  <a:srgbClr val="C00000"/>
                </a:solidFill>
              </a:rPr>
              <a:t>The Prevent Duty:</a:t>
            </a:r>
            <a:br>
              <a:rPr lang="en-GB" dirty="0">
                <a:solidFill>
                  <a:srgbClr val="C00000"/>
                </a:solidFill>
              </a:rPr>
            </a:br>
            <a:endParaRPr lang="en-GB" dirty="0">
              <a:solidFill>
                <a:srgbClr val="C00000"/>
              </a:solidFill>
            </a:endParaRPr>
          </a:p>
        </p:txBody>
      </p:sp>
      <p:sp>
        <p:nvSpPr>
          <p:cNvPr id="3" name="Content Placeholder 2"/>
          <p:cNvSpPr>
            <a:spLocks noGrp="1"/>
          </p:cNvSpPr>
          <p:nvPr>
            <p:ph idx="1"/>
          </p:nvPr>
        </p:nvSpPr>
        <p:spPr>
          <a:xfrm>
            <a:off x="685800" y="1196752"/>
            <a:ext cx="7848600" cy="4670648"/>
          </a:xfrm>
        </p:spPr>
        <p:txBody>
          <a:bodyPr/>
          <a:lstStyle/>
          <a:p>
            <a:pPr marL="0" indent="0" algn="just">
              <a:buNone/>
            </a:pPr>
            <a:r>
              <a:rPr lang="en-GB" sz="2400" dirty="0"/>
              <a:t>As of July 2015, the Counter-Terrorism and Security Act (HMG, 2015) placed a new duty on schools and other education providers</a:t>
            </a:r>
          </a:p>
          <a:p>
            <a:pPr marL="0" indent="0" algn="just">
              <a:buNone/>
            </a:pPr>
            <a:endParaRPr lang="en-GB" sz="2400" dirty="0"/>
          </a:p>
          <a:p>
            <a:pPr marL="0" indent="0" algn="just">
              <a:buNone/>
            </a:pPr>
            <a:r>
              <a:rPr lang="en-GB" sz="2400" dirty="0"/>
              <a:t>Under S. 26 of the Act, schools are required, in the exercise of their functions, to have “due regard to the need to prevent people from being drawn into terrorism”. This duty is known as the Prevent duty</a:t>
            </a:r>
          </a:p>
          <a:p>
            <a:pPr marL="0" indent="0" algn="just">
              <a:buNone/>
            </a:pPr>
            <a:endParaRPr lang="en-GB" sz="2400" dirty="0"/>
          </a:p>
          <a:p>
            <a:pPr marL="0" indent="0" algn="just">
              <a:buNone/>
            </a:pPr>
            <a:r>
              <a:rPr lang="en-GB" sz="2400" dirty="0"/>
              <a:t>Schools expected to assess risk of children being drawn into terrorism, including support for extremist ideas that are part of terrorist ideology</a:t>
            </a:r>
          </a:p>
          <a:p>
            <a:pPr marL="0" indent="0" algn="just">
              <a:buNone/>
            </a:pPr>
            <a:endParaRPr lang="en-GB" dirty="0"/>
          </a:p>
        </p:txBody>
      </p:sp>
    </p:spTree>
    <p:extLst>
      <p:ext uri="{BB962C8B-B14F-4D97-AF65-F5344CB8AC3E}">
        <p14:creationId xmlns:p14="http://schemas.microsoft.com/office/powerpoint/2010/main" val="3999249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848600" cy="1124744"/>
          </a:xfrm>
        </p:spPr>
        <p:txBody>
          <a:bodyPr/>
          <a:lstStyle/>
          <a:p>
            <a:r>
              <a:rPr lang="en-GB" dirty="0">
                <a:solidFill>
                  <a:srgbClr val="C00000"/>
                </a:solidFill>
              </a:rPr>
              <a:t>Channel:</a:t>
            </a:r>
          </a:p>
        </p:txBody>
      </p:sp>
      <p:sp>
        <p:nvSpPr>
          <p:cNvPr id="3" name="Content Placeholder 2"/>
          <p:cNvSpPr>
            <a:spLocks noGrp="1"/>
          </p:cNvSpPr>
          <p:nvPr>
            <p:ph idx="1"/>
          </p:nvPr>
        </p:nvSpPr>
        <p:spPr>
          <a:xfrm>
            <a:off x="683568" y="980728"/>
            <a:ext cx="7848600" cy="4365104"/>
          </a:xfrm>
        </p:spPr>
        <p:txBody>
          <a:bodyPr/>
          <a:lstStyle/>
          <a:p>
            <a:pPr algn="just"/>
            <a:r>
              <a:rPr lang="en-GB" sz="2400" dirty="0"/>
              <a:t>Voluntary support programme to provide support at early stage to people identified as vulnerable to being drawn into terrorism</a:t>
            </a:r>
          </a:p>
          <a:p>
            <a:pPr algn="just"/>
            <a:endParaRPr lang="en-GB" sz="2400" dirty="0"/>
          </a:p>
          <a:p>
            <a:pPr algn="just"/>
            <a:r>
              <a:rPr lang="en-GB" sz="2400" dirty="0"/>
              <a:t>Multi-agency panel (Head of Education Safeguarding and Wellbeing sits on panel for Education)</a:t>
            </a:r>
          </a:p>
          <a:p>
            <a:pPr algn="just"/>
            <a:endParaRPr lang="en-GB" sz="2400" dirty="0"/>
          </a:p>
          <a:p>
            <a:pPr algn="just"/>
            <a:r>
              <a:rPr lang="en-GB" sz="2400" dirty="0"/>
              <a:t>Education setting invited to join meeting to contribute information and be involved in plan</a:t>
            </a:r>
          </a:p>
          <a:p>
            <a:pPr algn="just"/>
            <a:endParaRPr lang="en-GB" sz="2400" dirty="0"/>
          </a:p>
          <a:p>
            <a:pPr algn="just"/>
            <a:r>
              <a:rPr lang="en-GB" sz="2400" dirty="0"/>
              <a:t>Young person could refuse to consent, but that may constitute a child protection concern if not willing to work with agencies and considered at risk</a:t>
            </a:r>
          </a:p>
        </p:txBody>
      </p:sp>
    </p:spTree>
    <p:extLst>
      <p:ext uri="{BB962C8B-B14F-4D97-AF65-F5344CB8AC3E}">
        <p14:creationId xmlns:p14="http://schemas.microsoft.com/office/powerpoint/2010/main" val="38801309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792088"/>
          </a:xfrm>
        </p:spPr>
        <p:txBody>
          <a:bodyPr/>
          <a:lstStyle/>
          <a:p>
            <a:r>
              <a:rPr lang="en-GB" dirty="0">
                <a:solidFill>
                  <a:srgbClr val="C00000"/>
                </a:solidFill>
              </a:rPr>
              <a:t>PREVENT in Essex (1):</a:t>
            </a:r>
          </a:p>
        </p:txBody>
      </p:sp>
      <p:sp>
        <p:nvSpPr>
          <p:cNvPr id="3" name="Content Placeholder 2"/>
          <p:cNvSpPr>
            <a:spLocks noGrp="1"/>
          </p:cNvSpPr>
          <p:nvPr>
            <p:ph idx="1"/>
          </p:nvPr>
        </p:nvSpPr>
        <p:spPr>
          <a:xfrm>
            <a:off x="467544" y="1412776"/>
            <a:ext cx="8066856" cy="4454624"/>
          </a:xfrm>
        </p:spPr>
        <p:txBody>
          <a:bodyPr/>
          <a:lstStyle/>
          <a:p>
            <a:pPr algn="just"/>
            <a:r>
              <a:rPr lang="en-GB" sz="2400" dirty="0"/>
              <a:t>PREVENT Lead in all agencies (Head of Education Safeguarding and Wellbeing is lead for Education)</a:t>
            </a:r>
          </a:p>
          <a:p>
            <a:pPr algn="just"/>
            <a:endParaRPr lang="en-GB" sz="2400" dirty="0">
              <a:solidFill>
                <a:srgbClr val="000000"/>
              </a:solidFill>
            </a:endParaRPr>
          </a:p>
          <a:p>
            <a:pPr algn="just"/>
            <a:r>
              <a:rPr lang="en-GB" sz="2400" dirty="0">
                <a:solidFill>
                  <a:srgbClr val="000000"/>
                </a:solidFill>
              </a:rPr>
              <a:t>Dedicated PREVENT Police team </a:t>
            </a:r>
          </a:p>
          <a:p>
            <a:pPr lvl="0" algn="just"/>
            <a:endParaRPr lang="en-GB" sz="2400" dirty="0">
              <a:solidFill>
                <a:srgbClr val="000000"/>
              </a:solidFill>
            </a:endParaRPr>
          </a:p>
          <a:p>
            <a:pPr lvl="0" algn="just"/>
            <a:r>
              <a:rPr lang="en-GB" sz="2400" dirty="0">
                <a:solidFill>
                  <a:srgbClr val="000000"/>
                </a:solidFill>
              </a:rPr>
              <a:t>Countywide strategic Prevent Board brings together all key agencies</a:t>
            </a:r>
          </a:p>
          <a:p>
            <a:pPr lvl="0" algn="just"/>
            <a:endParaRPr lang="en-GB" sz="2400" dirty="0">
              <a:solidFill>
                <a:srgbClr val="000000"/>
              </a:solidFill>
            </a:endParaRPr>
          </a:p>
          <a:p>
            <a:pPr lvl="0" algn="just"/>
            <a:r>
              <a:rPr lang="en-GB" sz="2400" dirty="0">
                <a:solidFill>
                  <a:srgbClr val="000000"/>
                </a:solidFill>
              </a:rPr>
              <a:t>Essex PREVENT Strategy</a:t>
            </a:r>
          </a:p>
          <a:p>
            <a:pPr lvl="0" algn="just"/>
            <a:endParaRPr lang="en-GB" sz="2400" dirty="0">
              <a:solidFill>
                <a:srgbClr val="000000"/>
              </a:solidFill>
            </a:endParaRPr>
          </a:p>
          <a:p>
            <a:pPr lvl="0" algn="just"/>
            <a:r>
              <a:rPr lang="en-GB" sz="2400" dirty="0">
                <a:solidFill>
                  <a:srgbClr val="000000"/>
                </a:solidFill>
              </a:rPr>
              <a:t>CHANNEL Panel – meets monthly</a:t>
            </a:r>
          </a:p>
          <a:p>
            <a:pPr lvl="0" algn="just"/>
            <a:endParaRPr lang="en-GB" sz="2400" dirty="0">
              <a:solidFill>
                <a:srgbClr val="000000"/>
              </a:solidFill>
            </a:endParaRPr>
          </a:p>
          <a:p>
            <a:pPr algn="just"/>
            <a:endParaRPr lang="en-GB" sz="2400" dirty="0"/>
          </a:p>
          <a:p>
            <a:pPr marL="0" indent="0">
              <a:buNone/>
            </a:pPr>
            <a:endParaRPr lang="en-GB" dirty="0"/>
          </a:p>
        </p:txBody>
      </p:sp>
    </p:spTree>
    <p:extLst>
      <p:ext uri="{BB962C8B-B14F-4D97-AF65-F5344CB8AC3E}">
        <p14:creationId xmlns:p14="http://schemas.microsoft.com/office/powerpoint/2010/main" val="14663189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848600" cy="1124744"/>
          </a:xfrm>
        </p:spPr>
        <p:txBody>
          <a:bodyPr/>
          <a:lstStyle/>
          <a:p>
            <a:r>
              <a:rPr lang="en-GB" dirty="0">
                <a:solidFill>
                  <a:srgbClr val="C00000"/>
                </a:solidFill>
              </a:rPr>
              <a:t>PREVENT in Essex (2):</a:t>
            </a:r>
          </a:p>
        </p:txBody>
      </p:sp>
      <p:sp>
        <p:nvSpPr>
          <p:cNvPr id="3" name="Content Placeholder 2"/>
          <p:cNvSpPr>
            <a:spLocks noGrp="1"/>
          </p:cNvSpPr>
          <p:nvPr>
            <p:ph idx="1"/>
          </p:nvPr>
        </p:nvSpPr>
        <p:spPr>
          <a:xfrm>
            <a:off x="683568" y="980728"/>
            <a:ext cx="7848600" cy="4365104"/>
          </a:xfrm>
        </p:spPr>
        <p:txBody>
          <a:bodyPr/>
          <a:lstStyle/>
          <a:p>
            <a:pPr algn="just"/>
            <a:r>
              <a:rPr lang="en-GB" sz="2400" dirty="0"/>
              <a:t>Advice and guidance through Children and Families Hub (they will signpost elsewhere if appropriate)</a:t>
            </a:r>
          </a:p>
          <a:p>
            <a:pPr algn="just"/>
            <a:endParaRPr lang="en-GB" sz="2400" dirty="0"/>
          </a:p>
          <a:p>
            <a:pPr algn="just"/>
            <a:r>
              <a:rPr lang="en-GB" sz="2400" dirty="0"/>
              <a:t>Referrals made through the Children and Families Hub (as with any other safeguarding concern)</a:t>
            </a:r>
          </a:p>
          <a:p>
            <a:pPr algn="just"/>
            <a:endParaRPr lang="en-GB" sz="2400" dirty="0"/>
          </a:p>
          <a:p>
            <a:pPr algn="just"/>
            <a:r>
              <a:rPr lang="en-GB" sz="2400" dirty="0"/>
              <a:t>Family Solutions may be identified as an appropriate intervention – they work at early stage with the young person and the family to address concerns (requires consent)</a:t>
            </a:r>
          </a:p>
          <a:p>
            <a:pPr algn="just"/>
            <a:endParaRPr lang="en-GB" sz="2400" dirty="0"/>
          </a:p>
          <a:p>
            <a:pPr algn="just"/>
            <a:r>
              <a:rPr lang="en-GB" sz="2400" dirty="0"/>
              <a:t>Escalate to Social Care where ‘risk of significant </a:t>
            </a:r>
          </a:p>
          <a:p>
            <a:pPr marL="0" indent="0" algn="just">
              <a:buNone/>
            </a:pPr>
            <a:r>
              <a:rPr lang="en-GB" sz="2400" dirty="0"/>
              <a:t>    harm’</a:t>
            </a:r>
          </a:p>
          <a:p>
            <a:pPr marL="0" indent="0" algn="just">
              <a:buNone/>
            </a:pPr>
            <a:r>
              <a:rPr lang="en-GB" sz="2400" dirty="0"/>
              <a:t>.</a:t>
            </a:r>
          </a:p>
        </p:txBody>
      </p:sp>
    </p:spTree>
    <p:extLst>
      <p:ext uri="{BB962C8B-B14F-4D97-AF65-F5344CB8AC3E}">
        <p14:creationId xmlns:p14="http://schemas.microsoft.com/office/powerpoint/2010/main" val="19238294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0543-D9D0-4EAE-ACE6-1584ACB48626}"/>
              </a:ext>
            </a:extLst>
          </p:cNvPr>
          <p:cNvSpPr>
            <a:spLocks noGrp="1"/>
          </p:cNvSpPr>
          <p:nvPr>
            <p:ph type="title"/>
          </p:nvPr>
        </p:nvSpPr>
        <p:spPr>
          <a:xfrm>
            <a:off x="323528" y="620688"/>
            <a:ext cx="8210872" cy="576064"/>
          </a:xfrm>
        </p:spPr>
        <p:txBody>
          <a:bodyPr/>
          <a:lstStyle/>
          <a:p>
            <a:r>
              <a:rPr lang="en-GB" sz="3600" dirty="0">
                <a:solidFill>
                  <a:srgbClr val="C00000"/>
                </a:solidFill>
              </a:rPr>
              <a:t>Sexual violence / harassment </a:t>
            </a:r>
            <a:br>
              <a:rPr lang="en-GB" sz="3600" dirty="0">
                <a:solidFill>
                  <a:srgbClr val="FF0000"/>
                </a:solidFill>
              </a:rPr>
            </a:br>
            <a:endParaRPr lang="en-GB" dirty="0"/>
          </a:p>
        </p:txBody>
      </p:sp>
      <p:sp>
        <p:nvSpPr>
          <p:cNvPr id="3" name="Content Placeholder 2">
            <a:extLst>
              <a:ext uri="{FF2B5EF4-FFF2-40B4-BE49-F238E27FC236}">
                <a16:creationId xmlns:a16="http://schemas.microsoft.com/office/drawing/2014/main" id="{7A3DCD2A-BE64-4B70-991D-0192B1537556}"/>
              </a:ext>
            </a:extLst>
          </p:cNvPr>
          <p:cNvSpPr>
            <a:spLocks noGrp="1"/>
          </p:cNvSpPr>
          <p:nvPr>
            <p:ph idx="1"/>
          </p:nvPr>
        </p:nvSpPr>
        <p:spPr>
          <a:xfrm>
            <a:off x="395536" y="980728"/>
            <a:ext cx="8138864" cy="4886672"/>
          </a:xfrm>
        </p:spPr>
        <p:txBody>
          <a:bodyPr/>
          <a:lstStyle/>
          <a:p>
            <a:pPr algn="just"/>
            <a:r>
              <a:rPr lang="en-GB" dirty="0"/>
              <a:t>Can occur between children of any age and gender – could be individuals or groups</a:t>
            </a:r>
          </a:p>
          <a:p>
            <a:pPr algn="just"/>
            <a:endParaRPr lang="en-GB" dirty="0"/>
          </a:p>
          <a:p>
            <a:pPr algn="just"/>
            <a:r>
              <a:rPr lang="en-GB" dirty="0"/>
              <a:t>Staff should be aware some groups are potentially more at risk - evidence shows girls, children with SEND / LGBT children at      greater risk</a:t>
            </a:r>
          </a:p>
          <a:p>
            <a:pPr marL="0" indent="0" algn="just">
              <a:buNone/>
            </a:pPr>
            <a:endParaRPr lang="en-GB" dirty="0"/>
          </a:p>
          <a:p>
            <a:pPr marL="0" indent="0" algn="just">
              <a:buNone/>
            </a:pPr>
            <a:r>
              <a:rPr lang="en-GB" b="1" u="sng" dirty="0"/>
              <a:t>Sexual harassment</a:t>
            </a:r>
            <a:r>
              <a:rPr lang="en-GB" b="1" dirty="0"/>
              <a:t>: </a:t>
            </a:r>
            <a:r>
              <a:rPr lang="en-GB" dirty="0"/>
              <a:t>unwanted conduct of sexual nature (on or off-line)</a:t>
            </a:r>
          </a:p>
          <a:p>
            <a:pPr marL="0" indent="0" algn="just">
              <a:buNone/>
            </a:pPr>
            <a:endParaRPr lang="en-GB" dirty="0"/>
          </a:p>
          <a:p>
            <a:pPr marL="0" indent="0" algn="just">
              <a:buNone/>
            </a:pPr>
            <a:r>
              <a:rPr lang="en-GB" b="1" u="sng" dirty="0"/>
              <a:t>Sexual violence </a:t>
            </a:r>
            <a:r>
              <a:rPr lang="en-GB" b="1" dirty="0"/>
              <a:t>(Sexual Offences Act 2003):</a:t>
            </a:r>
          </a:p>
          <a:p>
            <a:pPr lvl="1" algn="just">
              <a:buFont typeface="Wingdings" panose="05000000000000000000" pitchFamily="2" charset="2"/>
              <a:buChar char="q"/>
            </a:pPr>
            <a:r>
              <a:rPr lang="en-GB" dirty="0"/>
              <a:t>Rape</a:t>
            </a:r>
          </a:p>
          <a:p>
            <a:pPr lvl="1" algn="just">
              <a:buFont typeface="Wingdings" panose="05000000000000000000" pitchFamily="2" charset="2"/>
              <a:buChar char="q"/>
            </a:pPr>
            <a:r>
              <a:rPr lang="en-GB" dirty="0"/>
              <a:t>Assault by penetration</a:t>
            </a:r>
          </a:p>
          <a:p>
            <a:pPr lvl="1" algn="just">
              <a:buFont typeface="Wingdings" panose="05000000000000000000" pitchFamily="2" charset="2"/>
              <a:buChar char="q"/>
            </a:pPr>
            <a:r>
              <a:rPr lang="en-GB" dirty="0"/>
              <a:t>Sexual assault</a:t>
            </a:r>
          </a:p>
          <a:p>
            <a:pPr lvl="1" algn="just">
              <a:buFont typeface="Wingdings" panose="05000000000000000000" pitchFamily="2" charset="2"/>
              <a:buChar char="q"/>
            </a:pPr>
            <a:endParaRPr lang="en-GB" dirty="0"/>
          </a:p>
          <a:p>
            <a:pPr marL="57150" indent="0" algn="just">
              <a:buNone/>
            </a:pPr>
            <a:r>
              <a:rPr lang="en-GB" dirty="0"/>
              <a:t>Consent – freedom and capacity to choose</a:t>
            </a:r>
          </a:p>
        </p:txBody>
      </p:sp>
    </p:spTree>
    <p:extLst>
      <p:ext uri="{BB962C8B-B14F-4D97-AF65-F5344CB8AC3E}">
        <p14:creationId xmlns:p14="http://schemas.microsoft.com/office/powerpoint/2010/main" val="18095862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0543-D9D0-4EAE-ACE6-1584ACB48626}"/>
              </a:ext>
            </a:extLst>
          </p:cNvPr>
          <p:cNvSpPr>
            <a:spLocks noGrp="1"/>
          </p:cNvSpPr>
          <p:nvPr>
            <p:ph type="title"/>
          </p:nvPr>
        </p:nvSpPr>
        <p:spPr>
          <a:xfrm>
            <a:off x="395536" y="404664"/>
            <a:ext cx="8138864" cy="792088"/>
          </a:xfrm>
        </p:spPr>
        <p:txBody>
          <a:bodyPr/>
          <a:lstStyle/>
          <a:p>
            <a:r>
              <a:rPr lang="en-GB" sz="3600" dirty="0">
                <a:solidFill>
                  <a:srgbClr val="C00000"/>
                </a:solidFill>
              </a:rPr>
              <a:t>Sexual violence / harassment</a:t>
            </a:r>
            <a:br>
              <a:rPr lang="en-GB" sz="3600" dirty="0">
                <a:solidFill>
                  <a:srgbClr val="FF0000"/>
                </a:solidFill>
              </a:rPr>
            </a:br>
            <a:endParaRPr lang="en-GB" dirty="0"/>
          </a:p>
        </p:txBody>
      </p:sp>
      <p:sp>
        <p:nvSpPr>
          <p:cNvPr id="3" name="Content Placeholder 2">
            <a:extLst>
              <a:ext uri="{FF2B5EF4-FFF2-40B4-BE49-F238E27FC236}">
                <a16:creationId xmlns:a16="http://schemas.microsoft.com/office/drawing/2014/main" id="{7A3DCD2A-BE64-4B70-991D-0192B1537556}"/>
              </a:ext>
            </a:extLst>
          </p:cNvPr>
          <p:cNvSpPr>
            <a:spLocks noGrp="1"/>
          </p:cNvSpPr>
          <p:nvPr>
            <p:ph idx="1"/>
          </p:nvPr>
        </p:nvSpPr>
        <p:spPr>
          <a:xfrm>
            <a:off x="395536" y="980728"/>
            <a:ext cx="8138864" cy="4886672"/>
          </a:xfrm>
        </p:spPr>
        <p:txBody>
          <a:bodyPr/>
          <a:lstStyle/>
          <a:p>
            <a:pPr marL="0" indent="0" algn="just">
              <a:buNone/>
            </a:pPr>
            <a:r>
              <a:rPr lang="en-GB" dirty="0"/>
              <a:t>Staff should be aware of the importance of: </a:t>
            </a:r>
          </a:p>
          <a:p>
            <a:pPr marL="0" indent="0" algn="just">
              <a:buNone/>
            </a:pPr>
            <a:endParaRPr lang="en-GB" dirty="0"/>
          </a:p>
          <a:p>
            <a:pPr algn="just"/>
            <a:r>
              <a:rPr lang="en-GB" dirty="0"/>
              <a:t>challenging inappropriate behaviours</a:t>
            </a:r>
          </a:p>
          <a:p>
            <a:pPr algn="just"/>
            <a:r>
              <a:rPr lang="en-GB" dirty="0"/>
              <a:t>making clear that sexual violence and sexual harassment is not acceptable, will never be tolerated and is not an inevitable part of growing up</a:t>
            </a:r>
          </a:p>
          <a:p>
            <a:pPr algn="just"/>
            <a:r>
              <a:rPr lang="en-GB" dirty="0"/>
              <a:t>not tolerating or dismissing sexual violence or sexual harassment as ‘banter’, ‘part of growing up’, ‘just having a laugh’ or ‘boys being boys’</a:t>
            </a:r>
          </a:p>
          <a:p>
            <a:pPr algn="just"/>
            <a:r>
              <a:rPr lang="en-GB" dirty="0"/>
              <a:t>challenging physical behaviours (potentially criminal in nature), such as grabbing bottoms, breasts and genitalia, pulling down trousers, flicking bras and lifting up skirts</a:t>
            </a:r>
          </a:p>
          <a:p>
            <a:pPr algn="just"/>
            <a:r>
              <a:rPr lang="en-GB" dirty="0"/>
              <a:t>understanding that dismissing or tolerating such behaviours risks normalising them</a:t>
            </a:r>
          </a:p>
        </p:txBody>
      </p:sp>
    </p:spTree>
    <p:extLst>
      <p:ext uri="{BB962C8B-B14F-4D97-AF65-F5344CB8AC3E}">
        <p14:creationId xmlns:p14="http://schemas.microsoft.com/office/powerpoint/2010/main" val="235302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76872"/>
            <a:ext cx="7848600" cy="2232248"/>
          </a:xfrm>
        </p:spPr>
        <p:txBody>
          <a:bodyPr/>
          <a:lstStyle/>
          <a:p>
            <a:pPr algn="ctr"/>
            <a:br>
              <a:rPr lang="en-GB" sz="4400" dirty="0">
                <a:solidFill>
                  <a:srgbClr val="FF0000"/>
                </a:solidFill>
              </a:rPr>
            </a:br>
            <a:br>
              <a:rPr lang="en-GB" sz="4400" dirty="0">
                <a:solidFill>
                  <a:srgbClr val="FF0000"/>
                </a:solidFill>
              </a:rPr>
            </a:br>
            <a:r>
              <a:rPr lang="en-GB" sz="4400" dirty="0">
                <a:solidFill>
                  <a:srgbClr val="C00000"/>
                </a:solidFill>
              </a:rPr>
              <a:t>SET Procedures 2019</a:t>
            </a:r>
            <a:br>
              <a:rPr lang="en-GB" sz="4400" dirty="0">
                <a:solidFill>
                  <a:srgbClr val="C00000"/>
                </a:solidFill>
              </a:rPr>
            </a:br>
            <a:br>
              <a:rPr lang="en-GB" sz="4400" dirty="0">
                <a:solidFill>
                  <a:srgbClr val="C00000"/>
                </a:solidFill>
              </a:rPr>
            </a:br>
            <a:r>
              <a:rPr lang="en-GB" sz="4400" dirty="0">
                <a:solidFill>
                  <a:srgbClr val="C00000"/>
                </a:solidFill>
              </a:rPr>
              <a:t>ESCB</a:t>
            </a:r>
            <a:br>
              <a:rPr lang="en-GB" sz="4400" dirty="0">
                <a:solidFill>
                  <a:srgbClr val="C00000"/>
                </a:solidFill>
              </a:rPr>
            </a:br>
            <a:br>
              <a:rPr lang="en-GB" sz="4400" dirty="0">
                <a:solidFill>
                  <a:srgbClr val="FF0000"/>
                </a:solidFill>
              </a:rPr>
            </a:br>
            <a:r>
              <a:rPr lang="en-GB" sz="2800" dirty="0"/>
              <a:t>The </a:t>
            </a:r>
            <a:r>
              <a:rPr lang="en-GB" sz="2800" b="1" dirty="0">
                <a:solidFill>
                  <a:srgbClr val="C00000"/>
                </a:solidFill>
              </a:rPr>
              <a:t>S</a:t>
            </a:r>
            <a:r>
              <a:rPr lang="en-GB" sz="2800" dirty="0"/>
              <a:t>outhend, </a:t>
            </a:r>
            <a:r>
              <a:rPr lang="en-GB" sz="2800" b="1" dirty="0">
                <a:solidFill>
                  <a:srgbClr val="C00000"/>
                </a:solidFill>
              </a:rPr>
              <a:t>E</a:t>
            </a:r>
            <a:r>
              <a:rPr lang="en-GB" sz="2800" dirty="0"/>
              <a:t>ssex and </a:t>
            </a:r>
            <a:r>
              <a:rPr lang="en-GB" sz="2800" b="1" dirty="0">
                <a:solidFill>
                  <a:srgbClr val="C00000"/>
                </a:solidFill>
              </a:rPr>
              <a:t>T</a:t>
            </a:r>
            <a:r>
              <a:rPr lang="en-GB" sz="2800" dirty="0"/>
              <a:t>hurrock (SET) Procedures set out how agencies and individuals should work together to safeguard and promote the welfare of children and young people</a:t>
            </a:r>
            <a:br>
              <a:rPr lang="en-GB" sz="4400" dirty="0"/>
            </a:br>
            <a:r>
              <a:rPr lang="en-GB" sz="4400" dirty="0">
                <a:solidFill>
                  <a:srgbClr val="FF0000"/>
                </a:solidFill>
              </a:rPr>
              <a:t> </a:t>
            </a:r>
            <a:br>
              <a:rPr lang="en-GB" sz="4400" dirty="0">
                <a:solidFill>
                  <a:srgbClr val="FF0000"/>
                </a:solidFill>
              </a:rPr>
            </a:br>
            <a:br>
              <a:rPr lang="en-GB" sz="4400" dirty="0">
                <a:solidFill>
                  <a:srgbClr val="FF0000"/>
                </a:solidFill>
              </a:rPr>
            </a:br>
            <a:endParaRPr lang="en-GB" sz="4400" dirty="0">
              <a:solidFill>
                <a:srgbClr val="FF0000"/>
              </a:solidFill>
            </a:endParaRPr>
          </a:p>
        </p:txBody>
      </p:sp>
    </p:spTree>
    <p:extLst>
      <p:ext uri="{BB962C8B-B14F-4D97-AF65-F5344CB8AC3E}">
        <p14:creationId xmlns:p14="http://schemas.microsoft.com/office/powerpoint/2010/main" val="2185129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0543-D9D0-4EAE-ACE6-1584ACB48626}"/>
              </a:ext>
            </a:extLst>
          </p:cNvPr>
          <p:cNvSpPr>
            <a:spLocks noGrp="1"/>
          </p:cNvSpPr>
          <p:nvPr>
            <p:ph type="title"/>
          </p:nvPr>
        </p:nvSpPr>
        <p:spPr>
          <a:xfrm>
            <a:off x="395536" y="836712"/>
            <a:ext cx="8138864" cy="360040"/>
          </a:xfrm>
        </p:spPr>
        <p:txBody>
          <a:bodyPr/>
          <a:lstStyle/>
          <a:p>
            <a:r>
              <a:rPr lang="en-GB" sz="3600" dirty="0">
                <a:solidFill>
                  <a:srgbClr val="C00000"/>
                </a:solidFill>
              </a:rPr>
              <a:t>The response to a report of sexual violence / harassment</a:t>
            </a:r>
            <a:br>
              <a:rPr lang="en-GB" sz="3600" dirty="0">
                <a:solidFill>
                  <a:srgbClr val="FF0000"/>
                </a:solidFill>
              </a:rPr>
            </a:br>
            <a:endParaRPr lang="en-GB" dirty="0"/>
          </a:p>
        </p:txBody>
      </p:sp>
      <p:sp>
        <p:nvSpPr>
          <p:cNvPr id="3" name="Content Placeholder 2">
            <a:extLst>
              <a:ext uri="{FF2B5EF4-FFF2-40B4-BE49-F238E27FC236}">
                <a16:creationId xmlns:a16="http://schemas.microsoft.com/office/drawing/2014/main" id="{7A3DCD2A-BE64-4B70-991D-0192B1537556}"/>
              </a:ext>
            </a:extLst>
          </p:cNvPr>
          <p:cNvSpPr>
            <a:spLocks noGrp="1"/>
          </p:cNvSpPr>
          <p:nvPr>
            <p:ph idx="1"/>
          </p:nvPr>
        </p:nvSpPr>
        <p:spPr>
          <a:xfrm>
            <a:off x="395536" y="1484784"/>
            <a:ext cx="8138864" cy="4382616"/>
          </a:xfrm>
        </p:spPr>
        <p:txBody>
          <a:bodyPr/>
          <a:lstStyle/>
          <a:p>
            <a:pPr algn="just"/>
            <a:r>
              <a:rPr lang="en-GB" dirty="0"/>
              <a:t>Initial response very important – can encourage or undermine confidence of future victims to report </a:t>
            </a:r>
          </a:p>
          <a:p>
            <a:pPr algn="just"/>
            <a:endParaRPr lang="en-GB" dirty="0"/>
          </a:p>
          <a:p>
            <a:pPr algn="just"/>
            <a:r>
              <a:rPr lang="en-GB" dirty="0"/>
              <a:t>Settings not recognising, acknowledging or understanding scale of harassment and abuse or downplaying behaviours can lead to culture of unacceptable behaviour</a:t>
            </a:r>
          </a:p>
          <a:p>
            <a:pPr algn="just"/>
            <a:endParaRPr lang="en-GB" dirty="0"/>
          </a:p>
          <a:p>
            <a:pPr algn="just"/>
            <a:r>
              <a:rPr lang="en-GB" dirty="0"/>
              <a:t>Essential that all victims reassured they have been taken seriously and will be supported and kept safe</a:t>
            </a:r>
          </a:p>
          <a:p>
            <a:pPr algn="just"/>
            <a:endParaRPr lang="en-GB" dirty="0"/>
          </a:p>
          <a:p>
            <a:pPr algn="just"/>
            <a:r>
              <a:rPr lang="en-GB" dirty="0"/>
              <a:t>Victims should not feel they are creating a problem by reporting harmful sexual behaviour, nor be made to feel ashamed for reporting</a:t>
            </a:r>
          </a:p>
        </p:txBody>
      </p:sp>
    </p:spTree>
    <p:extLst>
      <p:ext uri="{BB962C8B-B14F-4D97-AF65-F5344CB8AC3E}">
        <p14:creationId xmlns:p14="http://schemas.microsoft.com/office/powerpoint/2010/main" val="41463844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2AA7-8B73-4342-A3E4-BF76210C6749}"/>
              </a:ext>
            </a:extLst>
          </p:cNvPr>
          <p:cNvSpPr>
            <a:spLocks noGrp="1"/>
          </p:cNvSpPr>
          <p:nvPr>
            <p:ph type="title"/>
          </p:nvPr>
        </p:nvSpPr>
        <p:spPr>
          <a:xfrm>
            <a:off x="457200" y="332656"/>
            <a:ext cx="8229600" cy="5832648"/>
          </a:xfrm>
        </p:spPr>
        <p:txBody>
          <a:bodyPr>
            <a:normAutofit/>
          </a:bodyPr>
          <a:lstStyle/>
          <a:p>
            <a:r>
              <a:rPr lang="en-GB" sz="6000" u="sng" dirty="0">
                <a:solidFill>
                  <a:srgbClr val="C00000"/>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Let children know you're listening</a:t>
            </a:r>
            <a:endParaRPr lang="en-GB" sz="6000" dirty="0">
              <a:solidFill>
                <a:srgbClr val="C00000"/>
              </a:solidFill>
            </a:endParaRPr>
          </a:p>
        </p:txBody>
      </p:sp>
    </p:spTree>
    <p:extLst>
      <p:ext uri="{BB962C8B-B14F-4D97-AF65-F5344CB8AC3E}">
        <p14:creationId xmlns:p14="http://schemas.microsoft.com/office/powerpoint/2010/main" val="20066603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solidFill>
                  <a:srgbClr val="C00000"/>
                </a:solidFill>
                <a:latin typeface="Arial" panose="020B0604020202020204" pitchFamily="34" charset="0"/>
                <a:cs typeface="Arial" panose="020B0604020202020204" pitchFamily="34" charset="0"/>
              </a:rPr>
              <a:t>What to do if a child discloses to you:</a:t>
            </a:r>
            <a:endParaRPr lang="en-GB" sz="3200" dirty="0">
              <a:solidFill>
                <a:srgbClr val="C00000"/>
              </a:solidFill>
            </a:endParaRPr>
          </a:p>
        </p:txBody>
      </p:sp>
      <p:sp>
        <p:nvSpPr>
          <p:cNvPr id="3" name="Text Placeholder 2"/>
          <p:cNvSpPr>
            <a:spLocks noGrp="1"/>
          </p:cNvSpPr>
          <p:nvPr>
            <p:ph type="body" idx="1"/>
          </p:nvPr>
        </p:nvSpPr>
        <p:spPr>
          <a:xfrm>
            <a:off x="457200" y="1268761"/>
            <a:ext cx="4040188" cy="504056"/>
          </a:xfrm>
        </p:spPr>
        <p:txBody>
          <a:bodyPr>
            <a:normAutofit lnSpcReduction="10000"/>
          </a:bodyPr>
          <a:lstStyle/>
          <a:p>
            <a:pPr algn="ctr"/>
            <a:r>
              <a:rPr lang="en-GB" sz="2800" dirty="0">
                <a:solidFill>
                  <a:srgbClr val="C00000"/>
                </a:solidFill>
              </a:rPr>
              <a:t>DO</a:t>
            </a:r>
          </a:p>
        </p:txBody>
      </p:sp>
      <p:sp>
        <p:nvSpPr>
          <p:cNvPr id="4" name="Content Placeholder 3"/>
          <p:cNvSpPr>
            <a:spLocks noGrp="1"/>
          </p:cNvSpPr>
          <p:nvPr>
            <p:ph sz="half" idx="2"/>
          </p:nvPr>
        </p:nvSpPr>
        <p:spPr>
          <a:xfrm>
            <a:off x="457200" y="1772817"/>
            <a:ext cx="4040188" cy="4353346"/>
          </a:xfrm>
        </p:spPr>
        <p:txBody>
          <a:bodyPr>
            <a:normAutofit fontScale="92500" lnSpcReduction="10000"/>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Listen carefully</a:t>
            </a:r>
          </a:p>
          <a:p>
            <a:r>
              <a:rPr lang="en-GB" dirty="0">
                <a:latin typeface="Arial" panose="020B0604020202020204" pitchFamily="34" charset="0"/>
                <a:cs typeface="Arial" panose="020B0604020202020204" pitchFamily="34" charset="0"/>
              </a:rPr>
              <a:t>Establish the facts</a:t>
            </a:r>
          </a:p>
          <a:p>
            <a:r>
              <a:rPr lang="en-GB" dirty="0">
                <a:latin typeface="Arial" panose="020B0604020202020204" pitchFamily="34" charset="0"/>
                <a:cs typeface="Arial" panose="020B0604020202020204" pitchFamily="34" charset="0"/>
              </a:rPr>
              <a:t>Make accurate notes (using the child’s words) - date and sign these</a:t>
            </a:r>
          </a:p>
          <a:p>
            <a:r>
              <a:rPr lang="en-GB" dirty="0">
                <a:latin typeface="Arial" panose="020B0604020202020204" pitchFamily="34" charset="0"/>
                <a:cs typeface="Arial" panose="020B0604020202020204" pitchFamily="34" charset="0"/>
              </a:rPr>
              <a:t>Reassure the child they have done the correct thing by telling you</a:t>
            </a:r>
          </a:p>
          <a:p>
            <a:r>
              <a:rPr lang="en-GB" b="1" dirty="0">
                <a:latin typeface="Arial" panose="020B0604020202020204" pitchFamily="34" charset="0"/>
                <a:cs typeface="Arial" panose="020B0604020202020204" pitchFamily="34" charset="0"/>
              </a:rPr>
              <a:t>INFORM THE DESIGNATED SAFEGUARDING LEAD</a:t>
            </a:r>
          </a:p>
          <a:p>
            <a:endParaRPr lang="en-GB"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4645025" y="1417638"/>
            <a:ext cx="4041775" cy="355179"/>
          </a:xfrm>
        </p:spPr>
        <p:txBody>
          <a:bodyPr>
            <a:noAutofit/>
          </a:bodyPr>
          <a:lstStyle/>
          <a:p>
            <a:pPr algn="ctr"/>
            <a:r>
              <a:rPr lang="en-GB" sz="2800" dirty="0">
                <a:solidFill>
                  <a:srgbClr val="C00000"/>
                </a:solidFill>
              </a:rPr>
              <a:t>DO NOT </a:t>
            </a:r>
          </a:p>
        </p:txBody>
      </p:sp>
      <p:sp>
        <p:nvSpPr>
          <p:cNvPr id="6" name="Content Placeholder 5"/>
          <p:cNvSpPr>
            <a:spLocks noGrp="1"/>
          </p:cNvSpPr>
          <p:nvPr>
            <p:ph sz="quarter" idx="4"/>
          </p:nvPr>
        </p:nvSpPr>
        <p:spPr>
          <a:xfrm>
            <a:off x="4645025" y="1772817"/>
            <a:ext cx="4041775" cy="4353346"/>
          </a:xfrm>
        </p:spPr>
        <p:txBody>
          <a:bodyPr>
            <a:normAutofit fontScale="92500" lnSpcReduction="10000"/>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Promise confidentiality</a:t>
            </a:r>
          </a:p>
          <a:p>
            <a:r>
              <a:rPr lang="en-GB" dirty="0">
                <a:latin typeface="Arial" panose="020B0604020202020204" pitchFamily="34" charset="0"/>
                <a:cs typeface="Arial" panose="020B0604020202020204" pitchFamily="34" charset="0"/>
              </a:rPr>
              <a:t>Ask leading questions</a:t>
            </a:r>
          </a:p>
          <a:p>
            <a:r>
              <a:rPr lang="en-GB" dirty="0">
                <a:latin typeface="Arial" panose="020B0604020202020204" pitchFamily="34" charset="0"/>
                <a:cs typeface="Arial" panose="020B0604020202020204" pitchFamily="34" charset="0"/>
              </a:rPr>
              <a:t>Use your own words to describe something</a:t>
            </a:r>
          </a:p>
          <a:p>
            <a:r>
              <a:rPr lang="en-GB" dirty="0">
                <a:latin typeface="Arial" panose="020B0604020202020204" pitchFamily="34" charset="0"/>
                <a:cs typeface="Arial" panose="020B0604020202020204" pitchFamily="34" charset="0"/>
              </a:rPr>
              <a:t>Investigate</a:t>
            </a:r>
          </a:p>
          <a:p>
            <a:r>
              <a:rPr lang="en-GB" dirty="0">
                <a:latin typeface="Arial" panose="020B0604020202020204" pitchFamily="34" charset="0"/>
                <a:cs typeface="Arial" panose="020B0604020202020204" pitchFamily="34" charset="0"/>
              </a:rPr>
              <a:t>Make the child feel they are creating a problem or feel ashamed for reporting abuse</a:t>
            </a:r>
          </a:p>
        </p:txBody>
      </p:sp>
    </p:spTree>
    <p:extLst>
      <p:ext uri="{BB962C8B-B14F-4D97-AF65-F5344CB8AC3E}">
        <p14:creationId xmlns:p14="http://schemas.microsoft.com/office/powerpoint/2010/main" val="41893997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7D3F-93E8-4206-A760-413CF04AF410}"/>
              </a:ext>
            </a:extLst>
          </p:cNvPr>
          <p:cNvSpPr>
            <a:spLocks noGrp="1"/>
          </p:cNvSpPr>
          <p:nvPr>
            <p:ph type="title"/>
          </p:nvPr>
        </p:nvSpPr>
        <p:spPr>
          <a:xfrm>
            <a:off x="611560" y="1196752"/>
            <a:ext cx="8075240" cy="3240360"/>
          </a:xfrm>
        </p:spPr>
        <p:txBody>
          <a:bodyPr>
            <a:normAutofit/>
          </a:bodyPr>
          <a:lstStyle/>
          <a:p>
            <a:r>
              <a:rPr lang="en-GB" sz="6000" i="1" dirty="0">
                <a:solidFill>
                  <a:srgbClr val="C00000"/>
                </a:solidFill>
                <a:latin typeface="Arial" panose="020B0604020202020204" pitchFamily="34" charset="0"/>
                <a:cs typeface="Arial" panose="020B0604020202020204" pitchFamily="34" charset="0"/>
              </a:rPr>
              <a:t>Essex Effective Support</a:t>
            </a:r>
          </a:p>
        </p:txBody>
      </p:sp>
    </p:spTree>
    <p:extLst>
      <p:ext uri="{BB962C8B-B14F-4D97-AF65-F5344CB8AC3E}">
        <p14:creationId xmlns:p14="http://schemas.microsoft.com/office/powerpoint/2010/main" val="6103838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848600" cy="1231104"/>
          </a:xfrm>
        </p:spPr>
        <p:txBody>
          <a:bodyPr/>
          <a:lstStyle/>
          <a:p>
            <a:pPr marL="0" indent="0"/>
            <a:r>
              <a:rPr lang="en-GB" sz="3200" dirty="0">
                <a:solidFill>
                  <a:srgbClr val="C00000"/>
                </a:solidFill>
              </a:rPr>
              <a:t>Effective Support for Children and Families in Essex (ESCB)</a:t>
            </a:r>
            <a:br>
              <a:rPr lang="en-GB" sz="2800" dirty="0">
                <a:solidFill>
                  <a:srgbClr val="C00000"/>
                </a:solidFill>
              </a:rPr>
            </a:br>
            <a:endParaRPr lang="en-GB" sz="2800" b="1" dirty="0">
              <a:solidFill>
                <a:srgbClr val="C00000"/>
              </a:solidFill>
            </a:endParaRPr>
          </a:p>
        </p:txBody>
      </p:sp>
      <p:pic>
        <p:nvPicPr>
          <p:cNvPr id="1027" name="Picture 3">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1963" y="1268760"/>
            <a:ext cx="3102485" cy="432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01DC787A-F30B-42F7-881E-7B920EFACE52}"/>
              </a:ext>
            </a:extLst>
          </p:cNvPr>
          <p:cNvSpPr/>
          <p:nvPr/>
        </p:nvSpPr>
        <p:spPr>
          <a:xfrm>
            <a:off x="1115616" y="2499864"/>
            <a:ext cx="2952328" cy="3046988"/>
          </a:xfrm>
          <a:prstGeom prst="rect">
            <a:avLst/>
          </a:prstGeom>
        </p:spPr>
        <p:txBody>
          <a:bodyPr wrap="square">
            <a:spAutoFit/>
          </a:bodyPr>
          <a:lstStyle/>
          <a:p>
            <a:r>
              <a:rPr lang="en-GB" sz="3200" dirty="0">
                <a:hlinkClick r:id="rId3"/>
              </a:rPr>
              <a:t>Essex Effective Support for Children and Families (ESCB)</a:t>
            </a:r>
            <a:endParaRPr lang="en-GB" sz="3200" dirty="0"/>
          </a:p>
        </p:txBody>
      </p:sp>
    </p:spTree>
    <p:extLst>
      <p:ext uri="{BB962C8B-B14F-4D97-AF65-F5344CB8AC3E}">
        <p14:creationId xmlns:p14="http://schemas.microsoft.com/office/powerpoint/2010/main" val="531510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61">
            <a:extLst>
              <a:ext uri="{C183D7F6-B498-43B3-948B-1728B52AA6E4}">
                <adec:decorative xmlns:adec="http://schemas.microsoft.com/office/drawing/2017/decorative" val="1"/>
              </a:ext>
            </a:extLst>
          </p:cNvPr>
          <p:cNvSpPr>
            <a:spLocks noChangeArrowheads="1"/>
          </p:cNvSpPr>
          <p:nvPr/>
        </p:nvSpPr>
        <p:spPr bwMode="auto">
          <a:xfrm>
            <a:off x="0" y="-46038"/>
            <a:ext cx="131763" cy="419101"/>
          </a:xfrm>
          <a:prstGeom prst="rect">
            <a:avLst/>
          </a:prstGeom>
          <a:noFill/>
          <a:ln w="9525">
            <a:noFill/>
            <a:miter lim="800000"/>
            <a:headEnd/>
            <a:tailEnd/>
          </a:ln>
        </p:spPr>
        <p:txBody>
          <a:bodyPr wrap="none" lIns="65026" tIns="32513" rIns="65026" bIns="32513" anchor="ctr">
            <a:spAutoFit/>
          </a:bodyPr>
          <a:lstStyle/>
          <a:p>
            <a:pPr eaLnBrk="0" hangingPunct="0"/>
            <a:endParaRPr lang="en-GB" sz="2300">
              <a:solidFill>
                <a:srgbClr val="000000"/>
              </a:solidFill>
              <a:latin typeface="Times" pitchFamily="18" charset="0"/>
              <a:cs typeface="MS PGothic"/>
            </a:endParaRPr>
          </a:p>
        </p:txBody>
      </p:sp>
      <p:sp>
        <p:nvSpPr>
          <p:cNvPr id="239618" name="Rectangle 65">
            <a:extLst>
              <a:ext uri="{C183D7F6-B498-43B3-948B-1728B52AA6E4}">
                <adec:decorative xmlns:adec="http://schemas.microsoft.com/office/drawing/2017/decorative" val="1"/>
              </a:ext>
            </a:extLst>
          </p:cNvPr>
          <p:cNvSpPr>
            <a:spLocks noChangeArrowheads="1"/>
          </p:cNvSpPr>
          <p:nvPr/>
        </p:nvSpPr>
        <p:spPr bwMode="auto">
          <a:xfrm>
            <a:off x="0" y="514350"/>
            <a:ext cx="131763" cy="604838"/>
          </a:xfrm>
          <a:prstGeom prst="rect">
            <a:avLst/>
          </a:prstGeom>
          <a:noFill/>
          <a:ln w="9525">
            <a:noFill/>
            <a:miter lim="800000"/>
            <a:headEnd/>
            <a:tailEnd/>
          </a:ln>
        </p:spPr>
        <p:txBody>
          <a:bodyPr wrap="none" lIns="65026" tIns="32513" rIns="65026" bIns="32513" anchor="ctr">
            <a:spAutoFit/>
          </a:bodyPr>
          <a:lstStyle/>
          <a:p>
            <a:pPr defTabSz="649288"/>
            <a:br>
              <a:rPr lang="en-GB" sz="900">
                <a:solidFill>
                  <a:srgbClr val="000000"/>
                </a:solidFill>
                <a:cs typeface="Arial" charset="0"/>
              </a:rPr>
            </a:br>
            <a:endParaRPr lang="en-GB" sz="1300">
              <a:solidFill>
                <a:srgbClr val="000000"/>
              </a:solidFill>
              <a:cs typeface="Arial" charset="0"/>
            </a:endParaRPr>
          </a:p>
          <a:p>
            <a:pPr defTabSz="649288" eaLnBrk="0" hangingPunct="0"/>
            <a:endParaRPr lang="en-GB" sz="1300">
              <a:solidFill>
                <a:srgbClr val="000000"/>
              </a:solidFill>
              <a:cs typeface="Arial" charset="0"/>
            </a:endParaRPr>
          </a:p>
        </p:txBody>
      </p:sp>
      <p:sp>
        <p:nvSpPr>
          <p:cNvPr id="5" name="Title 4"/>
          <p:cNvSpPr>
            <a:spLocks noGrp="1"/>
          </p:cNvSpPr>
          <p:nvPr>
            <p:ph type="title"/>
          </p:nvPr>
        </p:nvSpPr>
        <p:spPr>
          <a:xfrm>
            <a:off x="282527" y="391914"/>
            <a:ext cx="7941308" cy="543577"/>
          </a:xfrm>
        </p:spPr>
        <p:txBody>
          <a:bodyPr/>
          <a:lstStyle/>
          <a:p>
            <a:pPr algn="ctr" eaLnBrk="1" fontAlgn="auto" hangingPunct="1">
              <a:spcAft>
                <a:spcPts val="0"/>
              </a:spcAft>
              <a:defRPr/>
            </a:pPr>
            <a:r>
              <a:rPr lang="en-GB" sz="2900" b="1" dirty="0">
                <a:solidFill>
                  <a:srgbClr val="C00000"/>
                </a:solidFill>
              </a:rPr>
              <a:t>Essex Effective Support Windscreen</a:t>
            </a:r>
          </a:p>
        </p:txBody>
      </p:sp>
      <p:pic>
        <p:nvPicPr>
          <p:cNvPr id="239621"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52400" y="1163638"/>
            <a:ext cx="8299450" cy="4713634"/>
          </a:xfrm>
          <a:prstGeom prst="rect">
            <a:avLst/>
          </a:prstGeom>
          <a:noFill/>
          <a:ln w="9525">
            <a:noFill/>
            <a:miter lim="800000"/>
            <a:headEnd/>
            <a:tailEnd/>
          </a:ln>
        </p:spPr>
      </p:pic>
    </p:spTree>
    <p:extLst>
      <p:ext uri="{BB962C8B-B14F-4D97-AF65-F5344CB8AC3E}">
        <p14:creationId xmlns:p14="http://schemas.microsoft.com/office/powerpoint/2010/main" val="42229736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E538-2FA3-4A37-BDC1-F00F1EF57EE8}"/>
              </a:ext>
            </a:extLst>
          </p:cNvPr>
          <p:cNvSpPr>
            <a:spLocks noGrp="1"/>
          </p:cNvSpPr>
          <p:nvPr>
            <p:ph type="title"/>
          </p:nvPr>
        </p:nvSpPr>
        <p:spPr>
          <a:xfrm>
            <a:off x="323528" y="188640"/>
            <a:ext cx="8210872" cy="801960"/>
          </a:xfrm>
        </p:spPr>
        <p:txBody>
          <a:bodyPr/>
          <a:lstStyle/>
          <a:p>
            <a:r>
              <a:rPr lang="en-GB" sz="3200" dirty="0">
                <a:solidFill>
                  <a:srgbClr val="C00000"/>
                </a:solidFill>
              </a:rPr>
              <a:t>Essex Children and Families Hub (CFH)</a:t>
            </a:r>
          </a:p>
        </p:txBody>
      </p:sp>
      <p:sp>
        <p:nvSpPr>
          <p:cNvPr id="3" name="Content Placeholder 2">
            <a:extLst>
              <a:ext uri="{FF2B5EF4-FFF2-40B4-BE49-F238E27FC236}">
                <a16:creationId xmlns:a16="http://schemas.microsoft.com/office/drawing/2014/main" id="{6D16E729-083B-4A08-BC18-32957FEA91B6}"/>
              </a:ext>
            </a:extLst>
          </p:cNvPr>
          <p:cNvSpPr>
            <a:spLocks noGrp="1"/>
          </p:cNvSpPr>
          <p:nvPr>
            <p:ph idx="1"/>
          </p:nvPr>
        </p:nvSpPr>
        <p:spPr>
          <a:xfrm>
            <a:off x="467544" y="990600"/>
            <a:ext cx="8066856" cy="4876800"/>
          </a:xfrm>
        </p:spPr>
        <p:txBody>
          <a:bodyPr/>
          <a:lstStyle/>
          <a:p>
            <a:r>
              <a:rPr lang="en-GB" sz="2000" dirty="0">
                <a:latin typeface="Arial" panose="020B0604020202020204" pitchFamily="34" charset="0"/>
                <a:cs typeface="Arial" panose="020B0604020202020204" pitchFamily="34" charset="0"/>
              </a:rPr>
              <a:t>Provides a central point where Essex practitioners  supporting and working with children and families, can request:</a:t>
            </a:r>
          </a:p>
          <a:p>
            <a:endParaRPr lang="en-GB" sz="20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dirty="0">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nformation (signposting) to other services that may be available  (level 1&amp;2)</a:t>
            </a:r>
          </a:p>
          <a:p>
            <a:pPr marL="914400" lvl="1" indent="-457200">
              <a:buFont typeface="Arial" panose="020B0604020202020204" pitchFamily="34" charset="0"/>
              <a:buChar char="•"/>
            </a:pPr>
            <a:r>
              <a:rPr lang="en-GB" dirty="0">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upport from Family Solutions (level 3)</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Child Protection - Consultation from experienced Children’s Social Care practitioners (level 3/4)</a:t>
            </a:r>
          </a:p>
          <a:p>
            <a:pPr marL="914400" lvl="1"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Child Protection – priority referral (level 4)</a:t>
            </a:r>
          </a:p>
          <a:p>
            <a:endParaRPr lang="en-GB" sz="2000" dirty="0">
              <a:latin typeface="Arial" panose="020B0604020202020204" pitchFamily="34" charset="0"/>
              <a:cs typeface="Arial" panose="020B0604020202020204" pitchFamily="34" charset="0"/>
            </a:endParaRPr>
          </a:p>
          <a:p>
            <a:r>
              <a:rPr lang="en-GB" sz="3200" dirty="0">
                <a:solidFill>
                  <a:srgbClr val="C00000"/>
                </a:solidFill>
                <a:hlinkClick r:id="rId3">
                  <a:extLst>
                    <a:ext uri="{A12FA001-AC4F-418D-AE19-62706E023703}">
                      <ahyp:hlinkClr xmlns:ahyp="http://schemas.microsoft.com/office/drawing/2018/hyperlinkcolor" val="tx"/>
                    </a:ext>
                  </a:extLst>
                </a:hlinkClick>
              </a:rPr>
              <a:t>Welcome to the Children </a:t>
            </a:r>
            <a:r>
              <a:rPr lang="en-GB" sz="3200">
                <a:solidFill>
                  <a:srgbClr val="C00000"/>
                </a:solidFill>
                <a:hlinkClick r:id="rId3">
                  <a:extLst>
                    <a:ext uri="{A12FA001-AC4F-418D-AE19-62706E023703}">
                      <ahyp:hlinkClr xmlns:ahyp="http://schemas.microsoft.com/office/drawing/2018/hyperlinkcolor" val="tx"/>
                    </a:ext>
                  </a:extLst>
                </a:hlinkClick>
              </a:rPr>
              <a:t>and Families </a:t>
            </a:r>
            <a:r>
              <a:rPr lang="en-GB" sz="3200" dirty="0">
                <a:solidFill>
                  <a:srgbClr val="C00000"/>
                </a:solidFill>
                <a:hlinkClick r:id="rId3">
                  <a:extLst>
                    <a:ext uri="{A12FA001-AC4F-418D-AE19-62706E023703}">
                      <ahyp:hlinkClr xmlns:ahyp="http://schemas.microsoft.com/office/drawing/2018/hyperlinkcolor" val="tx"/>
                    </a:ext>
                  </a:extLst>
                </a:hlinkClick>
              </a:rPr>
              <a:t>Hub</a:t>
            </a:r>
            <a:r>
              <a:rPr lang="en-GB" sz="3200" dirty="0">
                <a:solidFill>
                  <a:srgbClr val="C00000"/>
                </a:solidFill>
              </a:rPr>
              <a:t> </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7646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61">
            <a:extLst>
              <a:ext uri="{C183D7F6-B498-43B3-948B-1728B52AA6E4}">
                <adec:decorative xmlns:adec="http://schemas.microsoft.com/office/drawing/2017/decorative" val="1"/>
              </a:ext>
            </a:extLst>
          </p:cNvPr>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457200" y="620688"/>
            <a:ext cx="8229600" cy="1224136"/>
          </a:xfrm>
        </p:spPr>
        <p:txBody>
          <a:bodyPr>
            <a:normAutofit fontScale="90000"/>
          </a:bodyPr>
          <a:lstStyle/>
          <a:p>
            <a:pPr>
              <a:defRPr/>
            </a:pPr>
            <a:br>
              <a:rPr lang="en-GB" dirty="0">
                <a:solidFill>
                  <a:srgbClr val="990099"/>
                </a:solidFill>
                <a:latin typeface="Arial" charset="0"/>
              </a:rPr>
            </a:br>
            <a:r>
              <a:rPr lang="en-GB" dirty="0">
                <a:solidFill>
                  <a:srgbClr val="C00000"/>
                </a:solidFill>
                <a:latin typeface="Arial" charset="0"/>
              </a:rPr>
              <a:t>Effective Support for Children and Families in Essex – Universal (Level 1)</a:t>
            </a:r>
            <a:br>
              <a:rPr lang="en-GB" dirty="0">
                <a:solidFill>
                  <a:srgbClr val="C00000"/>
                </a:solidFill>
                <a:latin typeface="Arial" charset="0"/>
              </a:rPr>
            </a:br>
            <a:br>
              <a:rPr lang="en-GB" dirty="0">
                <a:latin typeface="Arial" charset="0"/>
              </a:rPr>
            </a:br>
            <a:endParaRPr lang="en-GB" dirty="0"/>
          </a:p>
        </p:txBody>
      </p:sp>
      <p:sp>
        <p:nvSpPr>
          <p:cNvPr id="241668" name="Content Placeholder 8"/>
          <p:cNvSpPr>
            <a:spLocks noGrp="1"/>
          </p:cNvSpPr>
          <p:nvPr>
            <p:ph idx="1"/>
          </p:nvPr>
        </p:nvSpPr>
        <p:spPr>
          <a:xfrm>
            <a:off x="1115616" y="2060848"/>
            <a:ext cx="6336704" cy="4065315"/>
          </a:xfrm>
        </p:spPr>
        <p:txBody>
          <a:bodyPr/>
          <a:lstStyle/>
          <a:p>
            <a:pPr marL="0" indent="0" algn="just">
              <a:buNone/>
            </a:pPr>
            <a:r>
              <a:rPr lang="en-GB" sz="2800" i="1" dirty="0">
                <a:latin typeface="Arial" charset="0"/>
              </a:rPr>
              <a:t>All children who live in the area have core needs such as parenting, health and education – children are supported by their family and in universal services to meet all their needs </a:t>
            </a:r>
          </a:p>
          <a:p>
            <a:pPr marL="0" indent="0">
              <a:buNone/>
            </a:pPr>
            <a:endParaRPr lang="en-GB" sz="2800" i="1" dirty="0">
              <a:solidFill>
                <a:srgbClr val="002060"/>
              </a:solidFill>
              <a:latin typeface="Arial" charset="0"/>
            </a:endParaRPr>
          </a:p>
          <a:p>
            <a:pPr marL="0" indent="0">
              <a:buNone/>
            </a:pPr>
            <a:endParaRPr lang="en-GB" sz="2800" i="1" dirty="0">
              <a:solidFill>
                <a:srgbClr val="002060"/>
              </a:solidFill>
              <a:latin typeface="Arial" charset="0"/>
            </a:endParaRPr>
          </a:p>
        </p:txBody>
      </p:sp>
    </p:spTree>
    <p:extLst>
      <p:ext uri="{BB962C8B-B14F-4D97-AF65-F5344CB8AC3E}">
        <p14:creationId xmlns:p14="http://schemas.microsoft.com/office/powerpoint/2010/main" val="8480172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60915"/>
            <a:ext cx="8229600" cy="868958"/>
          </a:xfrm>
        </p:spPr>
        <p:txBody>
          <a:bodyPr>
            <a:normAutofit fontScale="90000"/>
          </a:bodyPr>
          <a:lstStyle/>
          <a:p>
            <a:pPr>
              <a:defRPr/>
            </a:pPr>
            <a:br>
              <a:rPr lang="en-GB" dirty="0">
                <a:solidFill>
                  <a:srgbClr val="990099"/>
                </a:solidFill>
                <a:latin typeface="Arial" charset="0"/>
              </a:rPr>
            </a:br>
            <a:br>
              <a:rPr lang="en-GB" dirty="0">
                <a:solidFill>
                  <a:srgbClr val="990099"/>
                </a:solidFill>
                <a:latin typeface="Arial" charset="0"/>
              </a:rPr>
            </a:br>
            <a:br>
              <a:rPr lang="en-GB" dirty="0">
                <a:solidFill>
                  <a:srgbClr val="990099"/>
                </a:solidFill>
                <a:latin typeface="Arial" charset="0"/>
              </a:rPr>
            </a:br>
            <a:r>
              <a:rPr lang="en-GB" dirty="0">
                <a:solidFill>
                  <a:srgbClr val="C00000"/>
                </a:solidFill>
                <a:latin typeface="Arial" charset="0"/>
              </a:rPr>
              <a:t>Effective Support for Children and Families in Essex – Additional (Level 2)</a:t>
            </a:r>
            <a:br>
              <a:rPr lang="en-GB" dirty="0">
                <a:solidFill>
                  <a:srgbClr val="C00000"/>
                </a:solidFill>
                <a:latin typeface="Arial" charset="0"/>
              </a:rPr>
            </a:br>
            <a:endParaRPr lang="en-GB" dirty="0">
              <a:solidFill>
                <a:srgbClr val="C00000"/>
              </a:solidFill>
            </a:endParaRPr>
          </a:p>
        </p:txBody>
      </p:sp>
      <p:sp>
        <p:nvSpPr>
          <p:cNvPr id="243716" name="Content Placeholder 8"/>
          <p:cNvSpPr>
            <a:spLocks noGrp="1"/>
          </p:cNvSpPr>
          <p:nvPr>
            <p:ph idx="1"/>
          </p:nvPr>
        </p:nvSpPr>
        <p:spPr>
          <a:xfrm>
            <a:off x="1187624" y="2348880"/>
            <a:ext cx="6120680" cy="4509120"/>
          </a:xfrm>
        </p:spPr>
        <p:txBody>
          <a:bodyPr/>
          <a:lstStyle/>
          <a:p>
            <a:pPr marL="0" indent="0" algn="just">
              <a:buNone/>
            </a:pPr>
            <a:r>
              <a:rPr lang="en-GB" sz="2800" i="1" dirty="0">
                <a:latin typeface="Arial" charset="0"/>
              </a:rPr>
              <a:t>Children and families with additional needs who would benefit from or who require extra help to improve education, parenting and / or behaviour, or to meet specific health or emotional needs or to improve material situation</a:t>
            </a:r>
          </a:p>
        </p:txBody>
      </p:sp>
    </p:spTree>
    <p:extLst>
      <p:ext uri="{BB962C8B-B14F-4D97-AF65-F5344CB8AC3E}">
        <p14:creationId xmlns:p14="http://schemas.microsoft.com/office/powerpoint/2010/main" val="22495992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319088"/>
            <a:ext cx="7848600" cy="1309712"/>
          </a:xfrm>
        </p:spPr>
        <p:txBody>
          <a:bodyPr>
            <a:normAutofit fontScale="90000"/>
          </a:bodyPr>
          <a:lstStyle/>
          <a:p>
            <a:pPr>
              <a:defRPr/>
            </a:pPr>
            <a:br>
              <a:rPr lang="en-GB" dirty="0">
                <a:solidFill>
                  <a:srgbClr val="FF0000"/>
                </a:solidFill>
                <a:latin typeface="Arial" charset="0"/>
              </a:rPr>
            </a:br>
            <a:r>
              <a:rPr lang="en-GB" dirty="0">
                <a:solidFill>
                  <a:srgbClr val="C00000"/>
                </a:solidFill>
                <a:latin typeface="Arial" charset="0"/>
              </a:rPr>
              <a:t>Effective Support for Children and Families in Essex – Intensive (Level 3)</a:t>
            </a:r>
            <a:br>
              <a:rPr lang="en-GB" dirty="0">
                <a:solidFill>
                  <a:srgbClr val="C00000"/>
                </a:solidFill>
                <a:latin typeface="Arial" charset="0"/>
              </a:rPr>
            </a:br>
            <a:endParaRPr lang="en-GB" dirty="0">
              <a:solidFill>
                <a:srgbClr val="C00000"/>
              </a:solidFill>
            </a:endParaRPr>
          </a:p>
        </p:txBody>
      </p:sp>
      <p:sp>
        <p:nvSpPr>
          <p:cNvPr id="245764" name="Content Placeholder 8"/>
          <p:cNvSpPr>
            <a:spLocks noGrp="1"/>
          </p:cNvSpPr>
          <p:nvPr>
            <p:ph idx="1"/>
          </p:nvPr>
        </p:nvSpPr>
        <p:spPr>
          <a:xfrm>
            <a:off x="467544" y="1772816"/>
            <a:ext cx="8066856" cy="4094584"/>
          </a:xfrm>
        </p:spPr>
        <p:txBody>
          <a:bodyPr>
            <a:normAutofit fontScale="92500" lnSpcReduction="10000"/>
          </a:bodyPr>
          <a:lstStyle/>
          <a:p>
            <a:pPr marL="0" indent="0" algn="just">
              <a:buNone/>
            </a:pPr>
            <a:r>
              <a:rPr lang="en-GB" sz="2600" i="1" dirty="0">
                <a:latin typeface="Arial" charset="0"/>
              </a:rPr>
              <a:t>Vulnerable children and their families with multiple needs or whose needs are more complex, such as children and families who:</a:t>
            </a:r>
          </a:p>
          <a:p>
            <a:pPr marL="0" indent="0" algn="just">
              <a:buNone/>
            </a:pPr>
            <a:endParaRPr lang="en-GB" sz="2600" i="1" dirty="0">
              <a:latin typeface="Arial" charset="0"/>
            </a:endParaRPr>
          </a:p>
          <a:p>
            <a:pPr lvl="1" algn="just">
              <a:buFont typeface="Arial" panose="020B0604020202020204" pitchFamily="34" charset="0"/>
              <a:buChar char="•"/>
            </a:pPr>
            <a:r>
              <a:rPr lang="en-GB" sz="2600" i="1" dirty="0">
                <a:latin typeface="Arial" charset="0"/>
              </a:rPr>
              <a:t>Have a disability resulting in complex needs</a:t>
            </a:r>
          </a:p>
          <a:p>
            <a:pPr lvl="1" algn="just">
              <a:buFont typeface="Arial" panose="020B0604020202020204" pitchFamily="34" charset="0"/>
              <a:buChar char="•"/>
            </a:pPr>
            <a:r>
              <a:rPr lang="en-GB" sz="2600" i="1" dirty="0">
                <a:latin typeface="Arial" charset="0"/>
              </a:rPr>
              <a:t>Exhibit anti-social or challenging behaviour</a:t>
            </a:r>
          </a:p>
          <a:p>
            <a:pPr lvl="1" algn="just">
              <a:buFont typeface="Arial" panose="020B0604020202020204" pitchFamily="34" charset="0"/>
              <a:buChar char="•"/>
            </a:pPr>
            <a:r>
              <a:rPr lang="en-GB" sz="2600" i="1" dirty="0">
                <a:latin typeface="Arial" charset="0"/>
              </a:rPr>
              <a:t>Suffer neglect or poor family relationships</a:t>
            </a:r>
          </a:p>
          <a:p>
            <a:pPr lvl="1" algn="just">
              <a:buFont typeface="Arial" panose="020B0604020202020204" pitchFamily="34" charset="0"/>
              <a:buChar char="•"/>
            </a:pPr>
            <a:r>
              <a:rPr lang="en-GB" sz="2600" i="1" dirty="0">
                <a:latin typeface="Arial" charset="0"/>
              </a:rPr>
              <a:t>Have poor engagement with key services such </a:t>
            </a:r>
          </a:p>
          <a:p>
            <a:pPr marL="457200" lvl="1" indent="0" algn="just">
              <a:buNone/>
            </a:pPr>
            <a:r>
              <a:rPr lang="en-GB" sz="2600" i="1" dirty="0">
                <a:latin typeface="Arial" charset="0"/>
              </a:rPr>
              <a:t>   as school and health</a:t>
            </a:r>
          </a:p>
          <a:p>
            <a:pPr lvl="1" algn="just">
              <a:buFont typeface="Arial" panose="020B0604020202020204" pitchFamily="34" charset="0"/>
              <a:buChar char="•"/>
            </a:pPr>
            <a:r>
              <a:rPr lang="en-GB" sz="2600" i="1" dirty="0">
                <a:latin typeface="Arial" charset="0"/>
              </a:rPr>
              <a:t>Are not in education or work long term</a:t>
            </a:r>
          </a:p>
        </p:txBody>
      </p:sp>
    </p:spTree>
    <p:extLst>
      <p:ext uri="{BB962C8B-B14F-4D97-AF65-F5344CB8AC3E}">
        <p14:creationId xmlns:p14="http://schemas.microsoft.com/office/powerpoint/2010/main" val="43560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395536" y="1340768"/>
            <a:ext cx="8062664" cy="3231232"/>
          </a:xfrm>
        </p:spPr>
        <p:txBody>
          <a:bodyPr/>
          <a:lstStyle/>
          <a:p>
            <a:pPr algn="ctr"/>
            <a:r>
              <a:rPr lang="en-GB" i="1" dirty="0">
                <a:solidFill>
                  <a:srgbClr val="C00000"/>
                </a:solidFill>
              </a:rPr>
              <a:t>Schools should implement their duty to safeguard and promote the welfare of their pupils under the Education Act 2002 by having a policy that demonstrates how the school will:</a:t>
            </a:r>
          </a:p>
          <a:p>
            <a:pPr algn="just"/>
            <a:endParaRPr lang="en-GB" dirty="0"/>
          </a:p>
          <a:p>
            <a:pPr marL="342900" indent="-342900" algn="just">
              <a:buFont typeface="Arial" panose="020B0604020202020204" pitchFamily="34" charset="0"/>
              <a:buChar char="•"/>
            </a:pPr>
            <a:r>
              <a:rPr lang="en-GB" dirty="0"/>
              <a:t>Create and maintain a safe learning environment for children by having arrangements in place to address a range of issues, </a:t>
            </a:r>
          </a:p>
          <a:p>
            <a:pPr marL="342900" indent="-342900" algn="just">
              <a:buFont typeface="Arial" panose="020B0604020202020204" pitchFamily="34" charset="0"/>
              <a:buChar char="•"/>
            </a:pPr>
            <a:r>
              <a:rPr lang="en-GB" dirty="0"/>
              <a:t>Contribute to safeguarding and promoting the welfare of children through the curriculum, by developing children’s understanding, awareness, and resilience;</a:t>
            </a:r>
          </a:p>
          <a:p>
            <a:pPr marL="342900" indent="-342900" algn="just">
              <a:buFont typeface="Arial" panose="020B0604020202020204" pitchFamily="34" charset="0"/>
              <a:buChar char="•"/>
            </a:pPr>
            <a:r>
              <a:rPr lang="en-GB" dirty="0"/>
              <a:t>Identify where there are child welfare concerns and take action to address them, in partnership with other agencies where appropriate.</a:t>
            </a:r>
          </a:p>
          <a:p>
            <a:pPr marL="342900" indent="-342900">
              <a:buFont typeface="Arial" panose="020B0604020202020204" pitchFamily="34" charset="0"/>
              <a:buChar char="•"/>
            </a:pPr>
            <a:endParaRPr lang="en-GB" dirty="0"/>
          </a:p>
        </p:txBody>
      </p:sp>
      <p:sp>
        <p:nvSpPr>
          <p:cNvPr id="2" name="Title 1">
            <a:extLst>
              <a:ext uri="{C183D7F6-B498-43B3-948B-1728B52AA6E4}">
                <adec:decorative xmlns:adec="http://schemas.microsoft.com/office/drawing/2017/decorative" val="1"/>
              </a:ext>
            </a:extLst>
          </p:cNvPr>
          <p:cNvSpPr>
            <a:spLocks noGrp="1"/>
          </p:cNvSpPr>
          <p:nvPr>
            <p:ph type="ctrTitle"/>
          </p:nvPr>
        </p:nvSpPr>
        <p:spPr>
          <a:xfrm>
            <a:off x="395536" y="188640"/>
            <a:ext cx="8062664" cy="936104"/>
          </a:xfrm>
        </p:spPr>
        <p:txBody>
          <a:bodyPr/>
          <a:lstStyle/>
          <a:p>
            <a:r>
              <a:rPr lang="en-GB" sz="3200" dirty="0">
                <a:solidFill>
                  <a:srgbClr val="C00000"/>
                </a:solidFill>
              </a:rPr>
              <a:t>SET Procedures – Duty to safeguard and promote welfare of pupils</a:t>
            </a:r>
          </a:p>
        </p:txBody>
      </p:sp>
    </p:spTree>
    <p:extLst>
      <p:ext uri="{BB962C8B-B14F-4D97-AF65-F5344CB8AC3E}">
        <p14:creationId xmlns:p14="http://schemas.microsoft.com/office/powerpoint/2010/main" val="16431231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476672"/>
            <a:ext cx="8066856" cy="1008112"/>
          </a:xfrm>
        </p:spPr>
        <p:txBody>
          <a:bodyPr>
            <a:normAutofit fontScale="90000"/>
          </a:bodyPr>
          <a:lstStyle/>
          <a:p>
            <a:pPr>
              <a:defRPr/>
            </a:pPr>
            <a:br>
              <a:rPr lang="en-GB" dirty="0">
                <a:solidFill>
                  <a:srgbClr val="FF0000"/>
                </a:solidFill>
                <a:latin typeface="Arial" charset="0"/>
              </a:rPr>
            </a:br>
            <a:br>
              <a:rPr lang="en-GB" dirty="0">
                <a:solidFill>
                  <a:srgbClr val="FF0000"/>
                </a:solidFill>
                <a:latin typeface="Arial" charset="0"/>
              </a:rPr>
            </a:br>
            <a:r>
              <a:rPr lang="en-GB" dirty="0">
                <a:solidFill>
                  <a:srgbClr val="C00000"/>
                </a:solidFill>
                <a:latin typeface="Arial" charset="0"/>
              </a:rPr>
              <a:t>Effective Support for Children and Families in Essex – Specialist (Level 4)</a:t>
            </a:r>
            <a:br>
              <a:rPr lang="en-GB" dirty="0">
                <a:solidFill>
                  <a:srgbClr val="C00000"/>
                </a:solidFill>
                <a:latin typeface="Arial" charset="0"/>
              </a:rPr>
            </a:br>
            <a:br>
              <a:rPr lang="en-GB" dirty="0">
                <a:solidFill>
                  <a:srgbClr val="C00000"/>
                </a:solidFill>
                <a:latin typeface="Arial" charset="0"/>
              </a:rPr>
            </a:br>
            <a:endParaRPr lang="en-GB" dirty="0">
              <a:solidFill>
                <a:srgbClr val="C00000"/>
              </a:solidFill>
            </a:endParaRPr>
          </a:p>
        </p:txBody>
      </p:sp>
      <p:sp>
        <p:nvSpPr>
          <p:cNvPr id="247812" name="Content Placeholder 8"/>
          <p:cNvSpPr>
            <a:spLocks noGrp="1"/>
          </p:cNvSpPr>
          <p:nvPr>
            <p:ph idx="1"/>
          </p:nvPr>
        </p:nvSpPr>
        <p:spPr>
          <a:xfrm>
            <a:off x="395536" y="1700808"/>
            <a:ext cx="8138864" cy="4166592"/>
          </a:xfrm>
        </p:spPr>
        <p:txBody>
          <a:bodyPr/>
          <a:lstStyle/>
          <a:p>
            <a:pPr algn="just">
              <a:spcBef>
                <a:spcPts val="400"/>
              </a:spcBef>
            </a:pPr>
            <a:r>
              <a:rPr lang="en-GB" sz="2400" i="1" dirty="0">
                <a:latin typeface="Arial" charset="0"/>
              </a:rPr>
              <a:t>Children or young people who have suffered or are likely to suffer significant harm as a result of abuse or neglect</a:t>
            </a:r>
          </a:p>
          <a:p>
            <a:pPr algn="just">
              <a:spcBef>
                <a:spcPts val="400"/>
              </a:spcBef>
            </a:pPr>
            <a:r>
              <a:rPr lang="en-GB" sz="2400" i="1" dirty="0">
                <a:latin typeface="Arial" charset="0"/>
              </a:rPr>
              <a:t>Children with significant impairment of function / learning and / or life limiting illness</a:t>
            </a:r>
          </a:p>
          <a:p>
            <a:pPr algn="just">
              <a:spcBef>
                <a:spcPts val="400"/>
              </a:spcBef>
            </a:pPr>
            <a:r>
              <a:rPr lang="en-GB" sz="2400" i="1" dirty="0">
                <a:latin typeface="Arial" charset="0"/>
              </a:rPr>
              <a:t>Children whose parents and wider family are unable to care for them</a:t>
            </a:r>
          </a:p>
          <a:p>
            <a:pPr algn="just">
              <a:spcBef>
                <a:spcPts val="400"/>
              </a:spcBef>
            </a:pPr>
            <a:r>
              <a:rPr lang="en-GB" sz="2400" i="1" dirty="0">
                <a:latin typeface="Arial" charset="0"/>
              </a:rPr>
              <a:t>Families involved in crime / misuse of drugs at a significant level</a:t>
            </a:r>
          </a:p>
          <a:p>
            <a:pPr algn="just">
              <a:spcBef>
                <a:spcPts val="400"/>
              </a:spcBef>
            </a:pPr>
            <a:r>
              <a:rPr lang="en-GB" sz="2400" i="1" dirty="0">
                <a:latin typeface="Arial" charset="0"/>
              </a:rPr>
              <a:t>Families with significant mental or physical health needs</a:t>
            </a:r>
          </a:p>
        </p:txBody>
      </p:sp>
    </p:spTree>
    <p:extLst>
      <p:ext uri="{BB962C8B-B14F-4D97-AF65-F5344CB8AC3E}">
        <p14:creationId xmlns:p14="http://schemas.microsoft.com/office/powerpoint/2010/main" val="222473400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138864" cy="576064"/>
          </a:xfrm>
        </p:spPr>
        <p:txBody>
          <a:bodyPr/>
          <a:lstStyle/>
          <a:p>
            <a:r>
              <a:rPr lang="en-GB" dirty="0">
                <a:solidFill>
                  <a:srgbClr val="C00000"/>
                </a:solidFill>
              </a:rPr>
              <a:t>Key documents (1):</a:t>
            </a:r>
          </a:p>
        </p:txBody>
      </p:sp>
      <p:sp>
        <p:nvSpPr>
          <p:cNvPr id="3" name="Content Placeholder 2"/>
          <p:cNvSpPr>
            <a:spLocks noGrp="1"/>
          </p:cNvSpPr>
          <p:nvPr>
            <p:ph idx="1"/>
          </p:nvPr>
        </p:nvSpPr>
        <p:spPr>
          <a:xfrm>
            <a:off x="539552" y="1052736"/>
            <a:ext cx="7994848" cy="4814664"/>
          </a:xfrm>
        </p:spPr>
        <p:txBody>
          <a:bodyPr/>
          <a:lstStyle/>
          <a:p>
            <a:pPr lvl="0"/>
            <a:r>
              <a:rPr lang="en-GB" sz="2200" dirty="0">
                <a:solidFill>
                  <a:srgbClr val="002060"/>
                </a:solidFill>
                <a:hlinkClick r:id="rId3">
                  <a:extLst>
                    <a:ext uri="{A12FA001-AC4F-418D-AE19-62706E023703}">
                      <ahyp:hlinkClr xmlns:ahyp="http://schemas.microsoft.com/office/drawing/2018/hyperlinkcolor" val="tx"/>
                    </a:ext>
                  </a:extLst>
                </a:hlinkClick>
              </a:rPr>
              <a:t>Keeping Children Safe in Education (DfE, 2021)</a:t>
            </a:r>
            <a:endParaRPr lang="en-GB" sz="2200" dirty="0">
              <a:solidFill>
                <a:srgbClr val="002060"/>
              </a:solidFill>
            </a:endParaRPr>
          </a:p>
          <a:p>
            <a:pPr marL="0" lvl="0" indent="0">
              <a:buNone/>
            </a:pPr>
            <a:r>
              <a:rPr lang="en-GB" sz="2200" dirty="0">
                <a:solidFill>
                  <a:srgbClr val="002060"/>
                </a:solidFill>
              </a:rPr>
              <a:t>   </a:t>
            </a:r>
          </a:p>
          <a:p>
            <a:r>
              <a:rPr lang="en-GB" sz="2200" dirty="0">
                <a:solidFill>
                  <a:srgbClr val="002060"/>
                </a:solidFill>
                <a:hlinkClick r:id="rId4" action="ppaction://hlinkfile">
                  <a:extLst>
                    <a:ext uri="{A12FA001-AC4F-418D-AE19-62706E023703}">
                      <ahyp:hlinkClr xmlns:ahyp="http://schemas.microsoft.com/office/drawing/2018/hyperlinkcolor" val="tx"/>
                    </a:ext>
                  </a:extLst>
                </a:hlinkClick>
              </a:rPr>
              <a:t>SET Procedures (ESCB, 2019)</a:t>
            </a:r>
            <a:r>
              <a:rPr lang="en-GB" sz="2200" dirty="0">
                <a:solidFill>
                  <a:srgbClr val="002060"/>
                </a:solidFill>
              </a:rPr>
              <a:t> </a:t>
            </a:r>
          </a:p>
          <a:p>
            <a:pPr marL="0" indent="0">
              <a:buNone/>
            </a:pPr>
            <a:r>
              <a:rPr lang="en-US" sz="2200" dirty="0">
                <a:solidFill>
                  <a:srgbClr val="002060"/>
                </a:solidFill>
              </a:rPr>
              <a:t> </a:t>
            </a:r>
            <a:endParaRPr lang="en-GB" sz="2200" dirty="0">
              <a:solidFill>
                <a:srgbClr val="002060"/>
              </a:solidFill>
            </a:endParaRPr>
          </a:p>
          <a:p>
            <a:r>
              <a:rPr lang="en-US" sz="2200" u="sng" dirty="0">
                <a:solidFill>
                  <a:srgbClr val="002060"/>
                </a:solidFill>
                <a:hlinkClick r:id="rId5">
                  <a:extLst>
                    <a:ext uri="{A12FA001-AC4F-418D-AE19-62706E023703}">
                      <ahyp:hlinkClr xmlns:ahyp="http://schemas.microsoft.com/office/drawing/2018/hyperlinkcolor" val="tx"/>
                    </a:ext>
                  </a:extLst>
                </a:hlinkClick>
              </a:rPr>
              <a:t>Working Together </a:t>
            </a:r>
            <a:r>
              <a:rPr lang="en-US" sz="2200" u="sng" dirty="0">
                <a:solidFill>
                  <a:srgbClr val="002060"/>
                </a:solidFill>
              </a:rPr>
              <a:t> </a:t>
            </a:r>
            <a:r>
              <a:rPr lang="en-US" sz="2200" dirty="0">
                <a:solidFill>
                  <a:srgbClr val="002060"/>
                </a:solidFill>
              </a:rPr>
              <a:t>(HMG, 2018)</a:t>
            </a:r>
          </a:p>
          <a:p>
            <a:endParaRPr lang="en-US" sz="2200" dirty="0">
              <a:solidFill>
                <a:srgbClr val="002060"/>
              </a:solidFill>
            </a:endParaRPr>
          </a:p>
          <a:p>
            <a:r>
              <a:rPr lang="en-GB" sz="2200" dirty="0">
                <a:solidFill>
                  <a:srgbClr val="002060"/>
                </a:solidFill>
                <a:hlinkClick r:id="rId6">
                  <a:extLst>
                    <a:ext uri="{A12FA001-AC4F-418D-AE19-62706E023703}">
                      <ahyp:hlinkClr xmlns:ahyp="http://schemas.microsoft.com/office/drawing/2018/hyperlinkcolor" val="tx"/>
                    </a:ext>
                  </a:extLst>
                </a:hlinkClick>
              </a:rPr>
              <a:t>What to do if you're worried a child is being abused</a:t>
            </a:r>
            <a:r>
              <a:rPr lang="en-GB" sz="2200" dirty="0">
                <a:solidFill>
                  <a:srgbClr val="002060"/>
                </a:solidFill>
              </a:rPr>
              <a:t> (HMG, 2015) </a:t>
            </a:r>
          </a:p>
          <a:p>
            <a:endParaRPr lang="en-GB" sz="2200" dirty="0">
              <a:solidFill>
                <a:srgbClr val="002060"/>
              </a:solidFill>
            </a:endParaRPr>
          </a:p>
          <a:p>
            <a:r>
              <a:rPr lang="en-GB" sz="2200" dirty="0">
                <a:hlinkClick r:id="rId7"/>
              </a:rPr>
              <a:t>Relationships, Education (RE) and Relationships and Sex Education (RSE) and Health Education (DfE, 2019)</a:t>
            </a:r>
            <a:r>
              <a:rPr lang="en-GB" sz="2200" dirty="0"/>
              <a:t> </a:t>
            </a:r>
            <a:endParaRPr lang="en-GB" sz="2200" dirty="0">
              <a:solidFill>
                <a:srgbClr val="002060"/>
              </a:solidFill>
            </a:endParaRPr>
          </a:p>
          <a:p>
            <a:endParaRPr lang="en-GB" sz="2200" dirty="0">
              <a:solidFill>
                <a:srgbClr val="002060"/>
              </a:solidFill>
            </a:endParaRPr>
          </a:p>
          <a:p>
            <a:r>
              <a:rPr lang="en-GB" sz="2200" dirty="0">
                <a:solidFill>
                  <a:srgbClr val="002060"/>
                </a:solidFill>
                <a:hlinkClick r:id="rId8">
                  <a:extLst>
                    <a:ext uri="{A12FA001-AC4F-418D-AE19-62706E023703}">
                      <ahyp:hlinkClr xmlns:ahyp="http://schemas.microsoft.com/office/drawing/2018/hyperlinkcolor" val="tx"/>
                    </a:ext>
                  </a:extLst>
                </a:hlinkClick>
              </a:rPr>
              <a:t>Teaching online safety in school (DfE, 2019)</a:t>
            </a:r>
            <a:endParaRPr lang="en-GB" sz="2200" dirty="0">
              <a:solidFill>
                <a:srgbClr val="002060"/>
              </a:solidFill>
            </a:endParaRPr>
          </a:p>
          <a:p>
            <a:endParaRPr lang="en-GB" sz="24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3942638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848600" cy="762744"/>
          </a:xfrm>
        </p:spPr>
        <p:txBody>
          <a:bodyPr/>
          <a:lstStyle/>
          <a:p>
            <a:r>
              <a:rPr lang="en-GB" dirty="0">
                <a:solidFill>
                  <a:schemeClr val="bg2"/>
                </a:solidFill>
              </a:rPr>
              <a:t>Key documents (2):</a:t>
            </a:r>
          </a:p>
        </p:txBody>
      </p:sp>
      <p:sp>
        <p:nvSpPr>
          <p:cNvPr id="3" name="Content Placeholder 2"/>
          <p:cNvSpPr>
            <a:spLocks noGrp="1"/>
          </p:cNvSpPr>
          <p:nvPr>
            <p:ph idx="1"/>
          </p:nvPr>
        </p:nvSpPr>
        <p:spPr>
          <a:xfrm>
            <a:off x="685800" y="908720"/>
            <a:ext cx="7848600" cy="4958680"/>
          </a:xfrm>
        </p:spPr>
        <p:txBody>
          <a:bodyPr/>
          <a:lstStyle/>
          <a:p>
            <a:pPr marL="0" indent="0">
              <a:buNone/>
            </a:pPr>
            <a:r>
              <a:rPr lang="en-GB" sz="2200" u="sng" dirty="0">
                <a:hlinkClick r:id="rId3"/>
              </a:rPr>
              <a:t>Inspecting safeguarding in early years, education and skills (Ofsted, 2021)</a:t>
            </a:r>
            <a:r>
              <a:rPr lang="en-GB" sz="2200" u="sng" dirty="0"/>
              <a:t> </a:t>
            </a:r>
          </a:p>
          <a:p>
            <a:pPr marL="0" indent="0">
              <a:buNone/>
            </a:pPr>
            <a:endParaRPr lang="en-GB" sz="2200" u="sng" dirty="0"/>
          </a:p>
          <a:p>
            <a:pPr marL="0" indent="0">
              <a:buNone/>
            </a:pPr>
            <a:r>
              <a:rPr lang="en-GB" sz="2200" dirty="0">
                <a:hlinkClick r:id="rId4"/>
              </a:rPr>
              <a:t>PREVENT Duty Guidance (HMG, 2015)</a:t>
            </a:r>
            <a:r>
              <a:rPr lang="en-GB" sz="2200" dirty="0"/>
              <a:t> - Counter-Terrorism and Security Act 2015 </a:t>
            </a:r>
          </a:p>
          <a:p>
            <a:pPr marL="0" indent="0">
              <a:buNone/>
            </a:pPr>
            <a:endParaRPr lang="en-GB" sz="2200" dirty="0"/>
          </a:p>
          <a:p>
            <a:pPr marL="0" indent="0">
              <a:buNone/>
            </a:pPr>
            <a:r>
              <a:rPr lang="en-GB" sz="2200" dirty="0">
                <a:hlinkClick r:id="rId5"/>
              </a:rPr>
              <a:t>Essex Effective Support for Children and Families (ESCB, 2017)</a:t>
            </a:r>
            <a:r>
              <a:rPr lang="en-GB" sz="2200" dirty="0"/>
              <a:t> </a:t>
            </a:r>
          </a:p>
          <a:p>
            <a:pPr marL="0" indent="0">
              <a:buNone/>
            </a:pPr>
            <a:endParaRPr lang="en-GB" sz="2200" dirty="0"/>
          </a:p>
          <a:p>
            <a:pPr marL="0" indent="0">
              <a:buNone/>
            </a:pPr>
            <a:r>
              <a:rPr lang="en-GB" sz="2200" dirty="0">
                <a:hlinkClick r:id="rId6"/>
              </a:rPr>
              <a:t>Sharing nudes and semi-nudes: advice for education settings working with children and young people (UKCIS, 2020)</a:t>
            </a:r>
            <a:endParaRPr lang="en-GB" sz="2200" dirty="0"/>
          </a:p>
          <a:p>
            <a:pPr marL="0" indent="0">
              <a:buNone/>
            </a:pPr>
            <a:endParaRPr lang="en-GB" sz="2200" dirty="0"/>
          </a:p>
          <a:p>
            <a:pPr marL="0" indent="0">
              <a:buNone/>
            </a:pPr>
            <a:r>
              <a:rPr lang="en-GB" sz="2200" dirty="0">
                <a:hlinkClick r:id="rId7"/>
              </a:rPr>
              <a:t>Sexual violence and sexual harassment between children in schools and colleges (DfE, 2021)</a:t>
            </a:r>
            <a:r>
              <a:rPr lang="en-GB" sz="2200" dirty="0"/>
              <a:t> </a:t>
            </a:r>
            <a:endParaRPr lang="en-GB" sz="2400" dirty="0"/>
          </a:p>
        </p:txBody>
      </p:sp>
    </p:spTree>
    <p:extLst>
      <p:ext uri="{BB962C8B-B14F-4D97-AF65-F5344CB8AC3E}">
        <p14:creationId xmlns:p14="http://schemas.microsoft.com/office/powerpoint/2010/main" val="40263355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19256" cy="1012974"/>
          </a:xfrm>
        </p:spPr>
        <p:txBody>
          <a:bodyPr>
            <a:normAutofit fontScale="90000"/>
          </a:bodyPr>
          <a:lstStyle/>
          <a:p>
            <a:pPr algn="l"/>
            <a:br>
              <a:rPr lang="en-GB" dirty="0">
                <a:solidFill>
                  <a:srgbClr val="FF0000"/>
                </a:solidFill>
                <a:latin typeface="Arial" panose="020B0604020202020204" pitchFamily="34" charset="0"/>
                <a:cs typeface="Arial" panose="020B0604020202020204" pitchFamily="34" charset="0"/>
              </a:rPr>
            </a:br>
            <a:br>
              <a:rPr lang="en-GB" dirty="0">
                <a:solidFill>
                  <a:srgbClr val="FF0000"/>
                </a:solidFill>
                <a:latin typeface="Arial" panose="020B0604020202020204" pitchFamily="34" charset="0"/>
                <a:cs typeface="Arial" panose="020B0604020202020204" pitchFamily="34" charset="0"/>
              </a:rPr>
            </a:br>
            <a:r>
              <a:rPr lang="en-GB" dirty="0">
                <a:solidFill>
                  <a:srgbClr val="C00000"/>
                </a:solidFill>
                <a:latin typeface="Arial" panose="020B0604020202020204" pitchFamily="34" charset="0"/>
                <a:cs typeface="Arial" panose="020B0604020202020204" pitchFamily="34" charset="0"/>
              </a:rPr>
              <a:t>Essex School Infolink:</a:t>
            </a:r>
            <a:br>
              <a:rPr lang="en-GB" dirty="0">
                <a:solidFill>
                  <a:srgbClr val="C00000"/>
                </a:solidFill>
                <a:latin typeface="Arial" panose="020B0604020202020204" pitchFamily="34" charset="0"/>
                <a:cs typeface="Arial" panose="020B0604020202020204" pitchFamily="34" charset="0"/>
              </a:rPr>
            </a:br>
            <a:br>
              <a:rPr lang="en-GB" dirty="0">
                <a:solidFill>
                  <a:srgbClr val="FF0000"/>
                </a:solidFill>
                <a:latin typeface="Arial" panose="020B0604020202020204" pitchFamily="34" charset="0"/>
                <a:cs typeface="Arial" panose="020B0604020202020204" pitchFamily="34" charset="0"/>
              </a:rPr>
            </a:br>
            <a:r>
              <a:rPr lang="en-GB" sz="3100" dirty="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Essex School Infolink (ESI) Safeguarding page</a:t>
            </a:r>
            <a:br>
              <a:rPr lang="en-GB" dirty="0">
                <a:solidFill>
                  <a:srgbClr val="C00000"/>
                </a:solidFill>
                <a:latin typeface="Arial" panose="020B0604020202020204" pitchFamily="34" charset="0"/>
                <a:cs typeface="Arial" panose="020B0604020202020204" pitchFamily="34" charset="0"/>
              </a:rPr>
            </a:br>
            <a:endParaRPr lang="en-GB"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2204864"/>
            <a:ext cx="4038600" cy="3744415"/>
          </a:xfrm>
        </p:spPr>
        <p:txBody>
          <a:bodyPr>
            <a:normAutofit fontScale="92500" lnSpcReduction="20000"/>
          </a:bodyPr>
          <a:lstStyle/>
          <a:p>
            <a:r>
              <a:rPr lang="en-GB" dirty="0">
                <a:latin typeface="Arial" panose="020B0604020202020204" pitchFamily="34" charset="0"/>
                <a:cs typeface="Arial" panose="020B0604020202020204" pitchFamily="34" charset="0"/>
              </a:rPr>
              <a:t>Model Child Protection Policy</a:t>
            </a:r>
          </a:p>
          <a:p>
            <a:r>
              <a:rPr lang="en-GB" dirty="0">
                <a:latin typeface="Arial" panose="020B0604020202020204" pitchFamily="34" charset="0"/>
                <a:cs typeface="Arial" panose="020B0604020202020204" pitchFamily="34" charset="0"/>
              </a:rPr>
              <a:t>Level 2 training programme</a:t>
            </a:r>
          </a:p>
          <a:p>
            <a:r>
              <a:rPr lang="en-GB" dirty="0">
                <a:latin typeface="Arial" panose="020B0604020202020204" pitchFamily="34" charset="0"/>
                <a:cs typeface="Arial" panose="020B0604020202020204" pitchFamily="34" charset="0"/>
              </a:rPr>
              <a:t>Information on CSE</a:t>
            </a:r>
          </a:p>
          <a:p>
            <a:r>
              <a:rPr lang="en-GB" dirty="0">
                <a:latin typeface="Arial" panose="020B0604020202020204" pitchFamily="34" charset="0"/>
                <a:cs typeface="Arial" panose="020B0604020202020204" pitchFamily="34" charset="0"/>
              </a:rPr>
              <a:t>Information on PREVENT</a:t>
            </a:r>
          </a:p>
          <a:p>
            <a:r>
              <a:rPr lang="en-GB" dirty="0">
                <a:latin typeface="Arial" panose="020B0604020202020204" pitchFamily="34" charset="0"/>
                <a:cs typeface="Arial" panose="020B0604020202020204" pitchFamily="34" charset="0"/>
              </a:rPr>
              <a:t>Training opportunities</a:t>
            </a:r>
          </a:p>
          <a:p>
            <a:r>
              <a:rPr lang="en-GB" dirty="0">
                <a:latin typeface="Arial" panose="020B0604020202020204" pitchFamily="34" charset="0"/>
                <a:cs typeface="Arial" panose="020B0604020202020204" pitchFamily="34" charset="0"/>
              </a:rPr>
              <a:t>Key documents and useful resources</a:t>
            </a:r>
          </a:p>
        </p:txBody>
      </p:sp>
      <p:sp>
        <p:nvSpPr>
          <p:cNvPr id="4" name="Content Placeholder 3"/>
          <p:cNvSpPr>
            <a:spLocks noGrp="1"/>
          </p:cNvSpPr>
          <p:nvPr>
            <p:ph sz="half" idx="2"/>
          </p:nvPr>
        </p:nvSpPr>
        <p:spPr>
          <a:xfrm>
            <a:off x="4648200" y="2204863"/>
            <a:ext cx="4038600" cy="3672409"/>
          </a:xfrm>
        </p:spPr>
        <p:txBody>
          <a:bodyPr>
            <a:normAutofit fontScale="92500" lnSpcReduction="20000"/>
          </a:bodyPr>
          <a:lstStyle/>
          <a:p>
            <a:r>
              <a:rPr lang="en-GB" dirty="0">
                <a:latin typeface="Arial" panose="020B0604020202020204" pitchFamily="34" charset="0"/>
                <a:cs typeface="Arial" panose="020B0604020202020204" pitchFamily="34" charset="0"/>
              </a:rPr>
              <a:t>Safeguarding Audit</a:t>
            </a:r>
          </a:p>
          <a:p>
            <a:r>
              <a:rPr lang="en-GB" dirty="0">
                <a:latin typeface="Arial" panose="020B0604020202020204" pitchFamily="34" charset="0"/>
                <a:cs typeface="Arial" panose="020B0604020202020204" pitchFamily="34" charset="0"/>
              </a:rPr>
              <a:t>Termly briefings</a:t>
            </a:r>
          </a:p>
          <a:p>
            <a:r>
              <a:rPr lang="en-GB" dirty="0">
                <a:latin typeface="Arial" panose="020B0604020202020204" pitchFamily="34" charset="0"/>
                <a:cs typeface="Arial" panose="020B0604020202020204" pitchFamily="34" charset="0"/>
              </a:rPr>
              <a:t>How to make a child protection referral</a:t>
            </a:r>
          </a:p>
          <a:p>
            <a:r>
              <a:rPr lang="en-GB" dirty="0">
                <a:latin typeface="Arial" panose="020B0604020202020204" pitchFamily="34" charset="0"/>
                <a:cs typeface="Arial" panose="020B0604020202020204" pitchFamily="34" charset="0"/>
              </a:rPr>
              <a:t>How to manage allegations against members of the workforce</a:t>
            </a:r>
          </a:p>
          <a:p>
            <a:r>
              <a:rPr lang="en-GB" dirty="0">
                <a:latin typeface="Arial" panose="020B0604020202020204" pitchFamily="34" charset="0"/>
                <a:cs typeface="Arial" panose="020B0604020202020204" pitchFamily="34" charset="0"/>
              </a:rPr>
              <a:t>Templates for reporting and recording concerns</a:t>
            </a:r>
          </a:p>
        </p:txBody>
      </p:sp>
    </p:spTree>
    <p:extLst>
      <p:ext uri="{BB962C8B-B14F-4D97-AF65-F5344CB8AC3E}">
        <p14:creationId xmlns:p14="http://schemas.microsoft.com/office/powerpoint/2010/main" val="218956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00000"/>
                </a:solidFill>
                <a:latin typeface="Arial" panose="020B0604020202020204" pitchFamily="34" charset="0"/>
                <a:cs typeface="Arial" panose="020B0604020202020204" pitchFamily="34" charset="0"/>
              </a:rPr>
              <a:t>‘Working Together’ (2018</a:t>
            </a:r>
            <a:r>
              <a:rPr lang="en-GB" dirty="0">
                <a:solidFill>
                  <a:srgbClr val="C00000"/>
                </a:solidFill>
              </a:rPr>
              <a:t>)</a:t>
            </a:r>
          </a:p>
        </p:txBody>
      </p:sp>
      <p:sp>
        <p:nvSpPr>
          <p:cNvPr id="3" name="Content Placeholder 2"/>
          <p:cNvSpPr>
            <a:spLocks noGrp="1"/>
          </p:cNvSpPr>
          <p:nvPr>
            <p:ph idx="1"/>
          </p:nvPr>
        </p:nvSpPr>
        <p:spPr>
          <a:xfrm>
            <a:off x="755576" y="2204864"/>
            <a:ext cx="7344816" cy="3921299"/>
          </a:xfrm>
        </p:spPr>
        <p:txBody>
          <a:bodyPr/>
          <a:lstStyle/>
          <a:p>
            <a:pPr marL="0" indent="0" algn="ctr">
              <a:buNone/>
            </a:pPr>
            <a:r>
              <a:rPr lang="en-US" sz="3200" b="1" i="1" dirty="0">
                <a:solidFill>
                  <a:srgbClr val="000000"/>
                </a:solidFill>
                <a:latin typeface="Arial" panose="020B0604020202020204" pitchFamily="34" charset="0"/>
                <a:cs typeface="Arial" panose="020B0604020202020204" pitchFamily="34" charset="0"/>
              </a:rPr>
              <a:t>“</a:t>
            </a:r>
            <a:r>
              <a:rPr lang="en-GB" b="1" i="1" dirty="0">
                <a:solidFill>
                  <a:srgbClr val="000000"/>
                </a:solidFill>
                <a:latin typeface="Arial" panose="020B0604020202020204" pitchFamily="34" charset="0"/>
                <a:cs typeface="Arial" panose="020B0604020202020204" pitchFamily="34" charset="0"/>
              </a:rPr>
              <a:t>effective safeguarding of children can only be achieved by putting children at the centre of the system, and by every individual and agency playing their full part, working together to meet the needs of our most vulnerable children.</a:t>
            </a:r>
            <a:r>
              <a:rPr lang="en-US" sz="3200" b="1" i="1"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044485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08112"/>
          </a:xfrm>
        </p:spPr>
        <p:txBody>
          <a:bodyPr>
            <a:noAutofit/>
          </a:bodyPr>
          <a:lstStyle/>
          <a:p>
            <a:r>
              <a:rPr lang="en-GB" sz="3200" dirty="0">
                <a:solidFill>
                  <a:srgbClr val="C00000"/>
                </a:solidFill>
                <a:latin typeface="Arial" panose="020B0604020202020204" pitchFamily="34" charset="0"/>
                <a:cs typeface="Arial" panose="020B0604020202020204" pitchFamily="34" charset="0"/>
              </a:rPr>
              <a:t>Head of Education Safeguarding and Wellbeing:</a:t>
            </a:r>
            <a:br>
              <a:rPr lang="en-GB" sz="3200" dirty="0">
                <a:solidFill>
                  <a:srgbClr val="FF0000"/>
                </a:solidFill>
                <a:latin typeface="Arial" panose="020B0604020202020204" pitchFamily="34" charset="0"/>
                <a:cs typeface="Arial" panose="020B0604020202020204" pitchFamily="34" charset="0"/>
              </a:rPr>
            </a:br>
            <a:endParaRPr lang="en-GB" sz="32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83875"/>
            <a:ext cx="8229600" cy="4137323"/>
          </a:xfrm>
        </p:spPr>
        <p:txBody>
          <a:bodyPr/>
          <a:lstStyle/>
          <a:p>
            <a:pPr marL="0" indent="0" algn="ctr">
              <a:buNone/>
            </a:pPr>
            <a:r>
              <a:rPr lang="en-GB" sz="32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jo.barclay@essex.gov.uk</a:t>
            </a:r>
            <a:endParaRPr lang="en-GB" sz="3200" dirty="0">
              <a:solidFill>
                <a:srgbClr val="002060"/>
              </a:solidFill>
              <a:latin typeface="Arial" panose="020B0604020202020204" pitchFamily="34" charset="0"/>
              <a:cs typeface="Arial" panose="020B0604020202020204" pitchFamily="34" charset="0"/>
            </a:endParaRPr>
          </a:p>
          <a:p>
            <a:pPr marL="0" indent="0" algn="ctr">
              <a:buNone/>
            </a:pPr>
            <a:r>
              <a:rPr lang="en-GB" sz="3200" dirty="0">
                <a:latin typeface="Arial" panose="020B0604020202020204" pitchFamily="34" charset="0"/>
                <a:cs typeface="Arial" panose="020B0604020202020204" pitchFamily="34" charset="0"/>
              </a:rPr>
              <a:t>033301 31078</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a:solidFill>
                  <a:srgbClr val="C00000"/>
                </a:solidFill>
                <a:latin typeface="Arial" panose="020B0604020202020204" pitchFamily="34" charset="0"/>
                <a:cs typeface="Arial" panose="020B0604020202020204" pitchFamily="34" charset="0"/>
              </a:rPr>
              <a:t>Education Safeguarding Adviser:</a:t>
            </a:r>
          </a:p>
          <a:p>
            <a:pPr marL="0" indent="0" algn="ctr">
              <a:buNone/>
            </a:pPr>
            <a:r>
              <a:rPr lang="en-GB"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matthew.lewis@essex.gov.uk</a:t>
            </a:r>
            <a:endParaRPr lang="en-GB" dirty="0">
              <a:solidFill>
                <a:srgbClr val="002060"/>
              </a:solidFill>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rPr>
              <a:t>033301 31072</a:t>
            </a:r>
          </a:p>
        </p:txBody>
      </p:sp>
    </p:spTree>
    <p:extLst>
      <p:ext uri="{BB962C8B-B14F-4D97-AF65-F5344CB8AC3E}">
        <p14:creationId xmlns:p14="http://schemas.microsoft.com/office/powerpoint/2010/main" val="3806235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55AB6B7B15804C9AC374CA8777AB07" ma:contentTypeVersion="2" ma:contentTypeDescription="Create a new document." ma:contentTypeScope="" ma:versionID="3abd00f1dc7cb1138446fdea7af66005">
  <xsd:schema xmlns:xsd="http://www.w3.org/2001/XMLSchema" xmlns:xs="http://www.w3.org/2001/XMLSchema" xmlns:p="http://schemas.microsoft.com/office/2006/metadata/properties" xmlns:ns1="http://schemas.microsoft.com/sharepoint/v3" targetNamespace="http://schemas.microsoft.com/office/2006/metadata/properties" ma:root="true" ma:fieldsID="ed6af4ca5d5b7d22a02b0ed912e052b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5049EED-7563-4478-BD77-D2FCCCB89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3AB12F-28C0-4CD6-8FA7-264D8F6AF080}">
  <ds:schemaRefs>
    <ds:schemaRef ds:uri="http://schemas.microsoft.com/sharepoint/v3/contenttype/forms"/>
  </ds:schemaRefs>
</ds:datastoreItem>
</file>

<file path=customXml/itemProps3.xml><?xml version="1.0" encoding="utf-8"?>
<ds:datastoreItem xmlns:ds="http://schemas.openxmlformats.org/officeDocument/2006/customXml" ds:itemID="{AA5C73CF-B7BE-4BFC-BAE4-90C8EF359058}">
  <ds:schemaRefs>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purl.org/dc/term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20548</TotalTime>
  <Words>12653</Words>
  <Application>Microsoft Office PowerPoint</Application>
  <PresentationFormat>On-screen Show (4:3)</PresentationFormat>
  <Paragraphs>1159</Paragraphs>
  <Slides>95</Slides>
  <Notes>79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95</vt:i4>
      </vt:variant>
    </vt:vector>
  </HeadingPairs>
  <TitlesOfParts>
    <vt:vector size="108" baseType="lpstr">
      <vt:lpstr>ＭＳ Ｐゴシック</vt:lpstr>
      <vt:lpstr>ＭＳ Ｐゴシック</vt:lpstr>
      <vt:lpstr>Arial</vt:lpstr>
      <vt:lpstr>Arial</vt:lpstr>
      <vt:lpstr>Calibri</vt:lpstr>
      <vt:lpstr>Comic Sans MS</vt:lpstr>
      <vt:lpstr>Open Sans</vt:lpstr>
      <vt:lpstr>Times</vt:lpstr>
      <vt:lpstr>Times New Roman</vt:lpstr>
      <vt:lpstr>Wingdings</vt:lpstr>
      <vt:lpstr>Office Theme</vt:lpstr>
      <vt:lpstr>blank</vt:lpstr>
      <vt:lpstr>1_Office Theme</vt:lpstr>
      <vt:lpstr>Level 2 Safeguarding Training for Schools 2021-22  Keeping Children Safe in Education    Jo Barclay, Head of Education Safeguarding and Wellbeing September 2021  </vt:lpstr>
      <vt:lpstr>What is  safeguarding?</vt:lpstr>
      <vt:lpstr>Safeguarding</vt:lpstr>
      <vt:lpstr>government introduced the concept of ‘safeguarding children’ in 2004/05  Safeguarding is much broader concept (than child protection) based around preventing children / young people from being harmed – focus upon promoting the child / young person’s welfare   Child protection is part of safeguarding and promoting welfare. It refers to activity undertaken to protect specific children identified as either suffering or at risk of suffering significant harm as a result of abuse or neglect.   It is only multi-agency working which effectively safeguards children  </vt:lpstr>
      <vt:lpstr>The Essex Safeguarding Children Board  (ESCB):</vt:lpstr>
      <vt:lpstr>Key documents for schools and other settings:</vt:lpstr>
      <vt:lpstr> Working Together to Safeguard Children (HMG, 2018) </vt:lpstr>
      <vt:lpstr>  SET Procedures 2019  ESCB  The Southend, Essex and Thurrock (SET) Procedures set out how agencies and individuals should work together to safeguard and promote the welfare of children and young people    </vt:lpstr>
      <vt:lpstr>SET Procedures – Duty to safeguard and promote welfare of pupils</vt:lpstr>
      <vt:lpstr>SET Procedures – role of DSL</vt:lpstr>
      <vt:lpstr>The role of Local Authority Designated Officer (LADO)</vt:lpstr>
      <vt:lpstr>Families where there are obstacles and resistance </vt:lpstr>
      <vt:lpstr>Parenting capacity:</vt:lpstr>
      <vt:lpstr>Cultural issues to consider:</vt:lpstr>
      <vt:lpstr>Professional conflict resolution</vt:lpstr>
      <vt:lpstr>Keeping Children Safe in Education   (DfE, September 2021)</vt:lpstr>
      <vt:lpstr>Keeping Children Safe in Education  (DfE, September 2021)</vt:lpstr>
      <vt:lpstr>Part one: safeguarding information for all staff </vt:lpstr>
      <vt:lpstr>A child centred and co-ordinated approach to safeguarding:</vt:lpstr>
      <vt:lpstr>Safeguarding and promoting the welfare of children is defined in Keeping Children Safe in Education (DfE, 2021) as:</vt:lpstr>
      <vt:lpstr>The role of staff:</vt:lpstr>
      <vt:lpstr>What staff need to know (1):</vt:lpstr>
      <vt:lpstr>What staff need to know (2):</vt:lpstr>
      <vt:lpstr>What staff need to know (3):</vt:lpstr>
      <vt:lpstr>What staff should look out for (1):</vt:lpstr>
      <vt:lpstr>What staff should look out for (2):</vt:lpstr>
      <vt:lpstr>What is abuse?</vt:lpstr>
      <vt:lpstr>Abuse is…</vt:lpstr>
      <vt:lpstr>Physical:</vt:lpstr>
      <vt:lpstr>Common Sites For Accidental Injury</vt:lpstr>
      <vt:lpstr>Common sites for non-accidental physical injury</vt:lpstr>
      <vt:lpstr>Some of the following signs may be indicators of physical abuse:   Children with frequent injuries  Children with unexplained or unusual fractures / broken bones  Children with unexplained:  bruises or cuts;  burns or scalds; or  bite marks   </vt:lpstr>
      <vt:lpstr>Emotional:</vt:lpstr>
      <vt:lpstr>Emotional (2):</vt:lpstr>
      <vt:lpstr>Some of the following signs may be indicators of emotional abuse:   Children who are excessively withdrawn, fearful, or anxious about doing something wrong  Parents or carers who withdraw attention from their child, giving the child the ‘cold shoulder’  Parents or carers blaming their problems on their child Parents or carers who humiliate their child (eg:  name-calling / making negative comparisons )   </vt:lpstr>
      <vt:lpstr>Sexual:</vt:lpstr>
      <vt:lpstr>Some of the following signs may be indicators of sexual abuse:   Children who display knowledge / interest in sexual acts inappropriate to their age Children who use sexual language / have sexual knowledge that you wouldn’t expect them to have  Children who ask others to behave sexually / play sexual games Children with physical sexual health problems, including soreness in the genital and anal areas, sexually transmitted infections / underage pregnancy   </vt:lpstr>
      <vt:lpstr>Neglect:</vt:lpstr>
      <vt:lpstr>Some of the following signs may be indicators of neglect:   Children living in a home that is indisputably dirty or unsafe Children who are hungry or dirty  Children without adequate clothing (eg: not having a winter coat, shoes) Children living in dangerous conditions (eg: around drugs, alcohol or violence) Children who are often angry, aggressive or self-harm  Children who fail to receive basic health care  Parents who fail to seek medical treatment when their children are ill or are injured  </vt:lpstr>
      <vt:lpstr>Safeguarding issues   All staff should have an awareness of safeguarding issues that can put children at risk of harm </vt:lpstr>
      <vt:lpstr>Child Criminal Exploitation (CCE) and Child Sexual Exploitation (CSE) </vt:lpstr>
      <vt:lpstr>Child Criminal Exploitation (CCE) and Child Sexual Exploitation (CSE) - 2 </vt:lpstr>
      <vt:lpstr>Some of the following signs may be indicators of CCE / CSE:  Children who appear with unexplained gifts / new possessions Children who associate with other young people involved in exploitation Children who suffer from changes in emotional well-being  Children who misuse drugs / alcohol Children missing for periods of time / regularly come home late  Children who regularly miss school or education</vt:lpstr>
      <vt:lpstr>Child Criminal Exploitation (CCE) </vt:lpstr>
      <vt:lpstr>Child Sexual Exploitation (CSE) </vt:lpstr>
      <vt:lpstr>Female Genital Mutilation</vt:lpstr>
      <vt:lpstr>Mental Health</vt:lpstr>
      <vt:lpstr>Peer on peer abuse</vt:lpstr>
      <vt:lpstr>Peer on peer abuse  </vt:lpstr>
      <vt:lpstr>Serious violence</vt:lpstr>
      <vt:lpstr>What staff should do if concerned about a child – it could happen here:</vt:lpstr>
      <vt:lpstr>What staff should do if concerned about a child:</vt:lpstr>
      <vt:lpstr>Early help</vt:lpstr>
      <vt:lpstr>Statutory assessment  - children in need / significant  harm:</vt:lpstr>
      <vt:lpstr>Record keeping:</vt:lpstr>
      <vt:lpstr>Child protection file transfer:</vt:lpstr>
      <vt:lpstr>Why is this important? It is important for children to receive the right help at the right time to address risks and prevent issues escalating. Research and Serious Case Reviews have repeatedly shown the dangers of failing to take effective action. Poor practice includes:  failure to act on and refer the early signs of abuse and neglect  poor record keeping failure to listen to the views of the child failure to re-assess concerns when situations do not improve  sharing information too slowly  a lack of challenge to those who appear not to be taking action</vt:lpstr>
      <vt:lpstr>Concerns about another staff member:</vt:lpstr>
      <vt:lpstr>Concerns about practice:</vt:lpstr>
      <vt:lpstr>Annex B: further information</vt:lpstr>
      <vt:lpstr>                                       Children missing education (CME) </vt:lpstr>
      <vt:lpstr>   Children with family members in prison</vt:lpstr>
      <vt:lpstr>County Lines</vt:lpstr>
      <vt:lpstr>County Lines - indicators</vt:lpstr>
      <vt:lpstr>Cybercrime</vt:lpstr>
      <vt:lpstr>Domestic abuse (defined under the DA Act 2021)</vt:lpstr>
      <vt:lpstr>Domestic abuse</vt:lpstr>
      <vt:lpstr>Domestic abuse – support available</vt:lpstr>
      <vt:lpstr>Homelessness</vt:lpstr>
      <vt:lpstr>(So called) Honour-based abuse</vt:lpstr>
      <vt:lpstr>Online safety</vt:lpstr>
      <vt:lpstr>Preventing radicalisation: </vt:lpstr>
      <vt:lpstr>What is PREVENT?</vt:lpstr>
      <vt:lpstr>The Prevent Duty: </vt:lpstr>
      <vt:lpstr>Channel:</vt:lpstr>
      <vt:lpstr>PREVENT in Essex (1):</vt:lpstr>
      <vt:lpstr>PREVENT in Essex (2):</vt:lpstr>
      <vt:lpstr>Sexual violence / harassment  </vt:lpstr>
      <vt:lpstr>Sexual violence / harassment </vt:lpstr>
      <vt:lpstr>The response to a report of sexual violence / harassment </vt:lpstr>
      <vt:lpstr>Let children know you're listening</vt:lpstr>
      <vt:lpstr>What to do if a child discloses to you:</vt:lpstr>
      <vt:lpstr>Essex Effective Support</vt:lpstr>
      <vt:lpstr>Effective Support for Children and Families in Essex (ESCB) </vt:lpstr>
      <vt:lpstr>Essex Effective Support Windscreen</vt:lpstr>
      <vt:lpstr>Essex Children and Families Hub (CFH)</vt:lpstr>
      <vt:lpstr> Effective Support for Children and Families in Essex – Universal (Level 1)  </vt:lpstr>
      <vt:lpstr>   Effective Support for Children and Families in Essex – Additional (Level 2) </vt:lpstr>
      <vt:lpstr> Effective Support for Children and Families in Essex – Intensive (Level 3) </vt:lpstr>
      <vt:lpstr>  Effective Support for Children and Families in Essex – Specialist (Level 4)  </vt:lpstr>
      <vt:lpstr>Key documents (1):</vt:lpstr>
      <vt:lpstr>Key documents (2):</vt:lpstr>
      <vt:lpstr>  Essex School Infolink:  Essex School Infolink (ESI) Safeguarding page </vt:lpstr>
      <vt:lpstr>‘Working Together’ (2018)</vt:lpstr>
      <vt:lpstr>Head of Education Safeguarding and Wellbeing: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teacher</dc:creator>
  <cp:lastModifiedBy>Sarah Rowe - Deputy Head</cp:lastModifiedBy>
  <cp:revision>221</cp:revision>
  <cp:lastPrinted>2014-03-10T13:00:31Z</cp:lastPrinted>
  <dcterms:created xsi:type="dcterms:W3CDTF">2014-01-13T21:37:35Z</dcterms:created>
  <dcterms:modified xsi:type="dcterms:W3CDTF">2021-09-26T20:37:19Z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0x010100DB55AB6B7B15804C9AC374CA8777AB07</vt:lpwstr>
  </property>
  <property fmtid="{D5CDD505-2E9C-101B-9397-08002B2CF9AE}" pid="3" name="Order">
    <vt:r8>1300</vt:r8>
  </property>
  <property fmtid="{D5CDD505-2E9C-101B-9397-08002B2CF9AE}" pid="4" name="xd_Signature">
    <vt:bool>false</vt:bool>
  </property>
  <property fmtid="{D5CDD505-2E9C-101B-9397-08002B2CF9AE}" pid="5" name="xd_ProgID">
    <vt:lpwstr/>
  </property>
  <property fmtid="{D5CDD505-2E9C-101B-9397-08002B2CF9AE}" pid="6" name="SharedWithUsers">
    <vt:lpwstr/>
  </property>
  <property fmtid="{D5CDD505-2E9C-101B-9397-08002B2CF9AE}" pid="7" name="TemplateUrl">
    <vt:lpwstr/>
  </property>
  <property fmtid="{D5CDD505-2E9C-101B-9397-08002B2CF9AE}" pid="8" name="MSIP_Label_39d8be9e-c8d9-4b9c-bd40-2c27cc7ea2e6_Enabled">
    <vt:lpwstr>true</vt:lpwstr>
  </property>
  <property fmtid="{D5CDD505-2E9C-101B-9397-08002B2CF9AE}" pid="9" name="MSIP_Label_39d8be9e-c8d9-4b9c-bd40-2c27cc7ea2e6_SetDate">
    <vt:lpwstr>2020-07-29T09:02:24Z</vt:lpwstr>
  </property>
  <property fmtid="{D5CDD505-2E9C-101B-9397-08002B2CF9AE}" pid="10" name="MSIP_Label_39d8be9e-c8d9-4b9c-bd40-2c27cc7ea2e6_Method">
    <vt:lpwstr>Standard</vt:lpwstr>
  </property>
  <property fmtid="{D5CDD505-2E9C-101B-9397-08002B2CF9AE}" pid="11" name="MSIP_Label_39d8be9e-c8d9-4b9c-bd40-2c27cc7ea2e6_Name">
    <vt:lpwstr>39d8be9e-c8d9-4b9c-bd40-2c27cc7ea2e6</vt:lpwstr>
  </property>
  <property fmtid="{D5CDD505-2E9C-101B-9397-08002B2CF9AE}" pid="12" name="MSIP_Label_39d8be9e-c8d9-4b9c-bd40-2c27cc7ea2e6_SiteId">
    <vt:lpwstr>a8b4324f-155c-4215-a0f1-7ed8cc9a992f</vt:lpwstr>
  </property>
  <property fmtid="{D5CDD505-2E9C-101B-9397-08002B2CF9AE}" pid="13" name="MSIP_Label_39d8be9e-c8d9-4b9c-bd40-2c27cc7ea2e6_ActionId">
    <vt:lpwstr>8a09fa4f-fdba-46a9-a2d8-00005b215e78</vt:lpwstr>
  </property>
  <property fmtid="{D5CDD505-2E9C-101B-9397-08002B2CF9AE}" pid="14" name="MSIP_Label_39d8be9e-c8d9-4b9c-bd40-2c27cc7ea2e6_ContentBits">
    <vt:lpwstr>0</vt:lpwstr>
  </property>
  <property fmtid="{D5CDD505-2E9C-101B-9397-08002B2CF9AE}" pid="15" name="_SourceUrl">
    <vt:lpwstr/>
  </property>
  <property fmtid="{D5CDD505-2E9C-101B-9397-08002B2CF9AE}" pid="16" name="_SharedFileIndex">
    <vt:lpwstr/>
  </property>
</Properties>
</file>